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handoutMasterIdLst>
    <p:handoutMasterId r:id="rId24"/>
  </p:handout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9" r:id="rId20"/>
    <p:sldId id="322" r:id="rId21"/>
    <p:sldId id="320" r:id="rId22"/>
    <p:sldId id="32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notesViewPr>
    <p:cSldViewPr snapToGrid="0">
      <p:cViewPr varScale="1">
        <p:scale>
          <a:sx n="69" d="100"/>
          <a:sy n="69" d="100"/>
        </p:scale>
        <p:origin x="3082" y="8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9E429F-CE20-4411-98E8-982CE15557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a:extLst>
              <a:ext uri="{FF2B5EF4-FFF2-40B4-BE49-F238E27FC236}">
                <a16:creationId xmlns:a16="http://schemas.microsoft.com/office/drawing/2014/main" id="{7FC9B6DF-D580-49B0-991F-6936D329B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6A8E2-084D-42B9-B6FF-DF8884CDD7DA}" type="datetimeFigureOut">
              <a:rPr lang="es-MX" smtClean="0"/>
              <a:t>17/02/2021</a:t>
            </a:fld>
            <a:endParaRPr lang="es-MX"/>
          </a:p>
        </p:txBody>
      </p:sp>
      <p:sp>
        <p:nvSpPr>
          <p:cNvPr id="4" name="Footer Placeholder 3">
            <a:extLst>
              <a:ext uri="{FF2B5EF4-FFF2-40B4-BE49-F238E27FC236}">
                <a16:creationId xmlns:a16="http://schemas.microsoft.com/office/drawing/2014/main" id="{03F54085-ADDE-42B1-98CA-10A6250926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a:extLst>
              <a:ext uri="{FF2B5EF4-FFF2-40B4-BE49-F238E27FC236}">
                <a16:creationId xmlns:a16="http://schemas.microsoft.com/office/drawing/2014/main" id="{B135D957-FBE6-4093-9167-210AA09EC5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2EFA8E-05E5-4F2D-8348-ED52134640F1}" type="slidenum">
              <a:rPr lang="es-MX" smtClean="0"/>
              <a:t>‹#›</a:t>
            </a:fld>
            <a:endParaRPr lang="es-MX"/>
          </a:p>
        </p:txBody>
      </p:sp>
    </p:spTree>
    <p:extLst>
      <p:ext uri="{BB962C8B-B14F-4D97-AF65-F5344CB8AC3E}">
        <p14:creationId xmlns:p14="http://schemas.microsoft.com/office/powerpoint/2010/main" val="216793234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346144"/>
            <a:ext cx="3214307" cy="2901694"/>
          </a:xfrm>
        </p:spPr>
        <p:txBody>
          <a:bodyPr anchor="ctr">
            <a:normAutofit/>
          </a:bodyPr>
          <a:lstStyle/>
          <a:p>
            <a:pPr marL="0" indent="0" algn="ctr">
              <a:buNone/>
            </a:pPr>
            <a:br>
              <a:rPr lang="es-MX" sz="2400" dirty="0">
                <a:solidFill>
                  <a:schemeClr val="tx1"/>
                </a:solidFill>
                <a:latin typeface="Verdana" panose="020B0604030504040204" pitchFamily="34" charset="0"/>
                <a:ea typeface="Verdana" panose="020B0604030504040204" pitchFamily="34" charset="0"/>
              </a:rPr>
            </a:br>
            <a:r>
              <a:rPr lang="es-MX" sz="2800" b="1" dirty="0">
                <a:solidFill>
                  <a:schemeClr val="tx1"/>
                </a:solidFill>
                <a:latin typeface="Verdana" panose="020B0604030504040204" pitchFamily="34" charset="0"/>
                <a:ea typeface="Verdana" panose="020B0604030504040204" pitchFamily="34" charset="0"/>
              </a:rPr>
              <a:t>“</a:t>
            </a:r>
            <a:r>
              <a:rPr lang="es-MX" sz="2800" b="1" dirty="0" err="1">
                <a:solidFill>
                  <a:schemeClr val="tx1"/>
                </a:solidFill>
                <a:latin typeface="Verdana" panose="020B0604030504040204" pitchFamily="34" charset="0"/>
                <a:ea typeface="Verdana" panose="020B0604030504040204" pitchFamily="34" charset="0"/>
              </a:rPr>
              <a:t>Location</a:t>
            </a:r>
            <a:r>
              <a:rPr lang="es-MX" sz="2800" b="1" dirty="0">
                <a:solidFill>
                  <a:schemeClr val="tx1"/>
                </a:solidFill>
                <a:latin typeface="Verdana" panose="020B0604030504040204" pitchFamily="34" charset="0"/>
                <a:ea typeface="Verdana" panose="020B0604030504040204" pitchFamily="34" charset="0"/>
              </a:rPr>
              <a:t> </a:t>
            </a:r>
            <a:r>
              <a:rPr lang="es-MX" sz="2800" b="1" dirty="0" err="1">
                <a:solidFill>
                  <a:schemeClr val="tx1"/>
                </a:solidFill>
                <a:latin typeface="Verdana" panose="020B0604030504040204" pitchFamily="34" charset="0"/>
                <a:ea typeface="Verdana" panose="020B0604030504040204" pitchFamily="34" charset="0"/>
              </a:rPr>
              <a:t>analysis</a:t>
            </a:r>
            <a:r>
              <a:rPr lang="es-MX" sz="2800" b="1" dirty="0">
                <a:solidFill>
                  <a:schemeClr val="tx1"/>
                </a:solidFill>
                <a:latin typeface="Verdana" panose="020B0604030504040204" pitchFamily="34" charset="0"/>
                <a:ea typeface="Verdana" panose="020B0604030504040204" pitchFamily="34" charset="0"/>
              </a:rPr>
              <a:t> </a:t>
            </a:r>
            <a:r>
              <a:rPr lang="es-MX" sz="2800" b="1" dirty="0" err="1">
                <a:solidFill>
                  <a:schemeClr val="tx1"/>
                </a:solidFill>
                <a:latin typeface="Verdana" panose="020B0604030504040204" pitchFamily="34" charset="0"/>
                <a:ea typeface="Verdana" panose="020B0604030504040204" pitchFamily="34" charset="0"/>
              </a:rPr>
              <a:t>of</a:t>
            </a:r>
            <a:r>
              <a:rPr lang="es-MX" sz="2800" b="1" dirty="0">
                <a:solidFill>
                  <a:schemeClr val="tx1"/>
                </a:solidFill>
                <a:latin typeface="Verdana" panose="020B0604030504040204" pitchFamily="34" charset="0"/>
                <a:ea typeface="Verdana" panose="020B0604030504040204" pitchFamily="34" charset="0"/>
              </a:rPr>
              <a:t> sales </a:t>
            </a:r>
            <a:r>
              <a:rPr lang="es-MX" sz="2800" b="1" dirty="0" err="1">
                <a:solidFill>
                  <a:schemeClr val="tx1"/>
                </a:solidFill>
                <a:latin typeface="Verdana" panose="020B0604030504040204" pitchFamily="34" charset="0"/>
                <a:ea typeface="Verdana" panose="020B0604030504040204" pitchFamily="34" charset="0"/>
              </a:rPr>
              <a:t>agents</a:t>
            </a:r>
            <a:r>
              <a:rPr lang="es-MX" sz="2800" b="1" dirty="0">
                <a:solidFill>
                  <a:schemeClr val="tx1"/>
                </a:solidFill>
                <a:latin typeface="Verdana" panose="020B0604030504040204" pitchFamily="34" charset="0"/>
                <a:ea typeface="Verdana" panose="020B0604030504040204" pitchFamily="34" charset="0"/>
              </a:rPr>
              <a:t> in </a:t>
            </a:r>
            <a:r>
              <a:rPr lang="es-MX" sz="2800" b="1" dirty="0" err="1">
                <a:solidFill>
                  <a:schemeClr val="tx1"/>
                </a:solidFill>
                <a:latin typeface="Verdana" panose="020B0604030504040204" pitchFamily="34" charset="0"/>
                <a:ea typeface="Verdana" panose="020B0604030504040204" pitchFamily="34" charset="0"/>
              </a:rPr>
              <a:t>national</a:t>
            </a:r>
            <a:r>
              <a:rPr lang="es-MX" sz="2800" b="1" dirty="0">
                <a:solidFill>
                  <a:schemeClr val="tx1"/>
                </a:solidFill>
                <a:latin typeface="Verdana" panose="020B0604030504040204" pitchFamily="34" charset="0"/>
                <a:ea typeface="Verdana" panose="020B0604030504040204" pitchFamily="34" charset="0"/>
              </a:rPr>
              <a:t> </a:t>
            </a:r>
            <a:r>
              <a:rPr lang="es-MX" sz="2800" b="1" dirty="0" err="1">
                <a:solidFill>
                  <a:schemeClr val="tx1"/>
                </a:solidFill>
                <a:latin typeface="Verdana" panose="020B0604030504040204" pitchFamily="34" charset="0"/>
                <a:ea typeface="Verdana" panose="020B0604030504040204" pitchFamily="34" charset="0"/>
              </a:rPr>
              <a:t>territory</a:t>
            </a:r>
            <a:r>
              <a:rPr lang="es-MX" sz="2800" b="1" dirty="0">
                <a:solidFill>
                  <a:schemeClr val="tx1"/>
                </a:solidFill>
                <a:latin typeface="Verdana" panose="020B0604030504040204" pitchFamily="34" charset="0"/>
                <a:ea typeface="Verdana" panose="020B0604030504040204" pitchFamily="34" charset="0"/>
              </a:rPr>
              <a: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marL="0" indent="0" algn="ctr">
              <a:buNone/>
            </a:pPr>
            <a:r>
              <a:rPr lang="es-MX" sz="1600" b="1" dirty="0" err="1">
                <a:latin typeface="Verdana" panose="020B0604030504040204" pitchFamily="34" charset="0"/>
                <a:ea typeface="Verdana" panose="020B0604030504040204" pitchFamily="34" charset="0"/>
              </a:rPr>
              <a:t>February</a:t>
            </a:r>
            <a:r>
              <a:rPr lang="es-MX" sz="1600" b="1" dirty="0">
                <a:latin typeface="Verdana" panose="020B0604030504040204" pitchFamily="34" charset="0"/>
                <a:ea typeface="Verdana" panose="020B0604030504040204" pitchFamily="34" charset="0"/>
              </a:rPr>
              <a:t> 2021</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9A37D6D1-15C9-4035-8E82-D271180D3727}"/>
              </a:ext>
            </a:extLst>
          </p:cNvPr>
          <p:cNvSpPr txBox="1">
            <a:spLocks/>
          </p:cNvSpPr>
          <p:nvPr/>
        </p:nvSpPr>
        <p:spPr>
          <a:xfrm>
            <a:off x="3107883" y="-126089"/>
            <a:ext cx="5972961" cy="1707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ctr"/>
            <a:br>
              <a:rPr lang="es-MX" sz="2400" dirty="0">
                <a:solidFill>
                  <a:schemeClr val="tx1"/>
                </a:solidFill>
                <a:latin typeface="Verdana" panose="020B0604030504040204" pitchFamily="34" charset="0"/>
                <a:ea typeface="Verdana" panose="020B0604030504040204" pitchFamily="34" charset="0"/>
              </a:rPr>
            </a:br>
            <a:r>
              <a:rPr lang="es-MX" sz="2800" b="1" dirty="0">
                <a:solidFill>
                  <a:schemeClr val="bg1">
                    <a:lumMod val="75000"/>
                    <a:lumOff val="25000"/>
                  </a:schemeClr>
                </a:solidFill>
                <a:latin typeface="Verdana" panose="020B0604030504040204" pitchFamily="34" charset="0"/>
                <a:ea typeface="Verdana" panose="020B0604030504040204" pitchFamily="34" charset="0"/>
              </a:rPr>
              <a:t>Data </a:t>
            </a:r>
            <a:r>
              <a:rPr lang="es-MX" sz="2800" b="1" dirty="0" err="1">
                <a:solidFill>
                  <a:schemeClr val="bg1">
                    <a:lumMod val="75000"/>
                    <a:lumOff val="25000"/>
                  </a:schemeClr>
                </a:solidFill>
                <a:latin typeface="Verdana" panose="020B0604030504040204" pitchFamily="34" charset="0"/>
                <a:ea typeface="Verdana" panose="020B0604030504040204" pitchFamily="34" charset="0"/>
              </a:rPr>
              <a:t>Analytics</a:t>
            </a:r>
            <a:r>
              <a:rPr lang="es-MX" sz="2800" b="1" dirty="0">
                <a:solidFill>
                  <a:schemeClr val="bg1">
                    <a:lumMod val="75000"/>
                    <a:lumOff val="25000"/>
                  </a:schemeClr>
                </a:solidFill>
                <a:latin typeface="Verdana" panose="020B0604030504040204" pitchFamily="34" charset="0"/>
                <a:ea typeface="Verdana" panose="020B0604030504040204" pitchFamily="34" charset="0"/>
              </a:rPr>
              <a:t> </a:t>
            </a:r>
            <a:r>
              <a:rPr lang="es-MX" sz="2800" b="1" dirty="0" err="1">
                <a:solidFill>
                  <a:schemeClr val="bg1">
                    <a:lumMod val="75000"/>
                    <a:lumOff val="25000"/>
                  </a:schemeClr>
                </a:solidFill>
                <a:latin typeface="Verdana" panose="020B0604030504040204" pitchFamily="34" charset="0"/>
                <a:ea typeface="Verdana" panose="020B0604030504040204" pitchFamily="34" charset="0"/>
              </a:rPr>
              <a:t>Boot</a:t>
            </a:r>
            <a:r>
              <a:rPr lang="es-MX" sz="2800" b="1" dirty="0">
                <a:solidFill>
                  <a:schemeClr val="bg1">
                    <a:lumMod val="75000"/>
                    <a:lumOff val="25000"/>
                  </a:schemeClr>
                </a:solidFill>
                <a:latin typeface="Verdana" panose="020B0604030504040204" pitchFamily="34" charset="0"/>
                <a:ea typeface="Verdana" panose="020B0604030504040204" pitchFamily="34" charset="0"/>
              </a:rPr>
              <a:t> Camp Project #1</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D1A75BF6-F774-4DEF-8FDD-6E17A06BA0D1}"/>
              </a:ext>
            </a:extLst>
          </p:cNvPr>
          <p:cNvSpPr>
            <a:spLocks noGrp="1"/>
          </p:cNvSpPr>
          <p:nvPr>
            <p:ph idx="1"/>
          </p:nvPr>
        </p:nvSpPr>
        <p:spPr>
          <a:xfrm>
            <a:off x="1097280" y="1982366"/>
            <a:ext cx="10058400" cy="3760891"/>
          </a:xfrm>
        </p:spPr>
        <p:txBody>
          <a:bodyPr>
            <a:normAutofit/>
          </a:bodyPr>
          <a:lstStyle/>
          <a:p>
            <a:r>
              <a:rPr lang="en-US" sz="1800" dirty="0">
                <a:latin typeface="Verdana" panose="020B0604030504040204" pitchFamily="34" charset="0"/>
                <a:ea typeface="Verdana" panose="020B0604030504040204" pitchFamily="34" charset="0"/>
              </a:rPr>
              <a:t>Data Frames Merged</a:t>
            </a:r>
          </a:p>
          <a:p>
            <a:endParaRPr lang="es-MX" sz="1800"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4144CA4-33BB-42ED-ACC2-90AB1F5EFA6D}"/>
              </a:ext>
            </a:extLst>
          </p:cNvPr>
          <p:cNvPicPr>
            <a:picLocks noChangeAspect="1"/>
          </p:cNvPicPr>
          <p:nvPr/>
        </p:nvPicPr>
        <p:blipFill>
          <a:blip r:embed="rId2"/>
          <a:stretch>
            <a:fillRect/>
          </a:stretch>
        </p:blipFill>
        <p:spPr>
          <a:xfrm>
            <a:off x="1097279" y="2318768"/>
            <a:ext cx="7677605" cy="3630523"/>
          </a:xfrm>
          <a:prstGeom prst="rect">
            <a:avLst/>
          </a:prstGeom>
        </p:spPr>
      </p:pic>
    </p:spTree>
    <p:extLst>
      <p:ext uri="{BB962C8B-B14F-4D97-AF65-F5344CB8AC3E}">
        <p14:creationId xmlns:p14="http://schemas.microsoft.com/office/powerpoint/2010/main" val="192218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a:xfrm>
            <a:off x="1294769" y="366114"/>
            <a:ext cx="10058400" cy="1450757"/>
          </a:xfrm>
        </p:spPr>
        <p:txBody>
          <a:bodyPr/>
          <a:lstStyle/>
          <a:p>
            <a:r>
              <a:rPr lang="en-US" dirty="0"/>
              <a:t>Analysis</a:t>
            </a:r>
            <a:endParaRPr lang="es-MX" dirty="0"/>
          </a:p>
        </p:txBody>
      </p:sp>
      <p:pic>
        <p:nvPicPr>
          <p:cNvPr id="5" name="Content Placeholder 4">
            <a:extLst>
              <a:ext uri="{FF2B5EF4-FFF2-40B4-BE49-F238E27FC236}">
                <a16:creationId xmlns:a16="http://schemas.microsoft.com/office/drawing/2014/main" id="{037FD20E-E0D2-4C18-AE0E-9C9885567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1924065"/>
            <a:ext cx="10058399" cy="4376838"/>
          </a:xfrm>
          <a:prstGeom prst="rect">
            <a:avLst/>
          </a:prstGeom>
        </p:spPr>
      </p:pic>
      <p:grpSp>
        <p:nvGrpSpPr>
          <p:cNvPr id="16" name="Group 15">
            <a:extLst>
              <a:ext uri="{FF2B5EF4-FFF2-40B4-BE49-F238E27FC236}">
                <a16:creationId xmlns:a16="http://schemas.microsoft.com/office/drawing/2014/main" id="{4003FB17-DEE6-4F8C-AB8A-2D0948F951F0}"/>
              </a:ext>
            </a:extLst>
          </p:cNvPr>
          <p:cNvGrpSpPr/>
          <p:nvPr/>
        </p:nvGrpSpPr>
        <p:grpSpPr>
          <a:xfrm>
            <a:off x="7966077" y="1121933"/>
            <a:ext cx="3284021" cy="1604263"/>
            <a:chOff x="7129499" y="557097"/>
            <a:chExt cx="3284021" cy="1604263"/>
          </a:xfrm>
        </p:grpSpPr>
        <p:sp>
          <p:nvSpPr>
            <p:cNvPr id="15" name="Rectangle 14">
              <a:extLst>
                <a:ext uri="{FF2B5EF4-FFF2-40B4-BE49-F238E27FC236}">
                  <a16:creationId xmlns:a16="http://schemas.microsoft.com/office/drawing/2014/main" id="{57D0611D-32CF-44DC-ACBD-053BBE30EA20}"/>
                </a:ext>
              </a:extLst>
            </p:cNvPr>
            <p:cNvSpPr/>
            <p:nvPr/>
          </p:nvSpPr>
          <p:spPr>
            <a:xfrm>
              <a:off x="7129499" y="557097"/>
              <a:ext cx="3107854" cy="1604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4" name="Group 13">
              <a:extLst>
                <a:ext uri="{FF2B5EF4-FFF2-40B4-BE49-F238E27FC236}">
                  <a16:creationId xmlns:a16="http://schemas.microsoft.com/office/drawing/2014/main" id="{7AAB5BAA-5C8E-4A2F-9A3E-F2821A5FB85F}"/>
                </a:ext>
              </a:extLst>
            </p:cNvPr>
            <p:cNvGrpSpPr/>
            <p:nvPr/>
          </p:nvGrpSpPr>
          <p:grpSpPr>
            <a:xfrm>
              <a:off x="7487442" y="710603"/>
              <a:ext cx="2926078" cy="1296316"/>
              <a:chOff x="4559416" y="311768"/>
              <a:chExt cx="2926078" cy="1296316"/>
            </a:xfrm>
          </p:grpSpPr>
          <p:sp>
            <p:nvSpPr>
              <p:cNvPr id="4" name="TextBox 3">
                <a:extLst>
                  <a:ext uri="{FF2B5EF4-FFF2-40B4-BE49-F238E27FC236}">
                    <a16:creationId xmlns:a16="http://schemas.microsoft.com/office/drawing/2014/main" id="{EFA6AD08-E3C2-4348-BDE4-B9A70B7D9808}"/>
                  </a:ext>
                </a:extLst>
              </p:cNvPr>
              <p:cNvSpPr txBox="1"/>
              <p:nvPr/>
            </p:nvSpPr>
            <p:spPr>
              <a:xfrm>
                <a:off x="4943630" y="311768"/>
                <a:ext cx="1719743" cy="338554"/>
              </a:xfrm>
              <a:prstGeom prst="rect">
                <a:avLst/>
              </a:prstGeom>
              <a:noFill/>
            </p:spPr>
            <p:txBody>
              <a:bodyPr wrap="square" rtlCol="0">
                <a:spAutoFit/>
              </a:bodyPr>
              <a:lstStyle/>
              <a:p>
                <a:r>
                  <a:rPr lang="en-US" sz="1600" dirty="0"/>
                  <a:t>Offices number</a:t>
                </a:r>
                <a:endParaRPr lang="es-MX" sz="1600" dirty="0"/>
              </a:p>
            </p:txBody>
          </p:sp>
          <p:sp>
            <p:nvSpPr>
              <p:cNvPr id="6" name="TextBox 5">
                <a:extLst>
                  <a:ext uri="{FF2B5EF4-FFF2-40B4-BE49-F238E27FC236}">
                    <a16:creationId xmlns:a16="http://schemas.microsoft.com/office/drawing/2014/main" id="{803BC65C-6DED-4A52-90BD-1777A1925730}"/>
                  </a:ext>
                </a:extLst>
              </p:cNvPr>
              <p:cNvSpPr txBox="1"/>
              <p:nvPr/>
            </p:nvSpPr>
            <p:spPr>
              <a:xfrm>
                <a:off x="4943630" y="627749"/>
                <a:ext cx="2365696" cy="338554"/>
              </a:xfrm>
              <a:prstGeom prst="rect">
                <a:avLst/>
              </a:prstGeom>
              <a:noFill/>
            </p:spPr>
            <p:txBody>
              <a:bodyPr wrap="square" rtlCol="0">
                <a:spAutoFit/>
              </a:bodyPr>
              <a:lstStyle/>
              <a:p>
                <a:r>
                  <a:rPr lang="en-US" sz="1600" dirty="0"/>
                  <a:t>Population (Thousand)</a:t>
                </a:r>
                <a:endParaRPr lang="es-MX" sz="1600" dirty="0"/>
              </a:p>
            </p:txBody>
          </p:sp>
          <p:sp>
            <p:nvSpPr>
              <p:cNvPr id="7" name="TextBox 6">
                <a:extLst>
                  <a:ext uri="{FF2B5EF4-FFF2-40B4-BE49-F238E27FC236}">
                    <a16:creationId xmlns:a16="http://schemas.microsoft.com/office/drawing/2014/main" id="{8C0545ED-4A25-4091-ABEB-E77CC8A26D1F}"/>
                  </a:ext>
                </a:extLst>
              </p:cNvPr>
              <p:cNvSpPr txBox="1"/>
              <p:nvPr/>
            </p:nvSpPr>
            <p:spPr>
              <a:xfrm>
                <a:off x="4943630" y="926478"/>
                <a:ext cx="2541864" cy="338554"/>
              </a:xfrm>
              <a:prstGeom prst="rect">
                <a:avLst/>
              </a:prstGeom>
              <a:noFill/>
            </p:spPr>
            <p:txBody>
              <a:bodyPr wrap="square" rtlCol="0">
                <a:spAutoFit/>
              </a:bodyPr>
              <a:lstStyle/>
              <a:p>
                <a:r>
                  <a:rPr lang="en-US" sz="1600" dirty="0"/>
                  <a:t>State size Km2</a:t>
                </a:r>
                <a:endParaRPr lang="es-MX" sz="1600" dirty="0"/>
              </a:p>
            </p:txBody>
          </p:sp>
          <p:sp>
            <p:nvSpPr>
              <p:cNvPr id="9" name="TextBox 8">
                <a:extLst>
                  <a:ext uri="{FF2B5EF4-FFF2-40B4-BE49-F238E27FC236}">
                    <a16:creationId xmlns:a16="http://schemas.microsoft.com/office/drawing/2014/main" id="{31492181-8A14-4EF9-8914-8DCEE0D44E11}"/>
                  </a:ext>
                </a:extLst>
              </p:cNvPr>
              <p:cNvSpPr txBox="1"/>
              <p:nvPr/>
            </p:nvSpPr>
            <p:spPr>
              <a:xfrm>
                <a:off x="4943630" y="1269530"/>
                <a:ext cx="2541864" cy="338554"/>
              </a:xfrm>
              <a:prstGeom prst="rect">
                <a:avLst/>
              </a:prstGeom>
              <a:noFill/>
            </p:spPr>
            <p:txBody>
              <a:bodyPr wrap="square" rtlCol="0">
                <a:spAutoFit/>
              </a:bodyPr>
              <a:lstStyle/>
              <a:p>
                <a:r>
                  <a:rPr lang="en-US" sz="1600" dirty="0"/>
                  <a:t>Socioeconomic index</a:t>
                </a:r>
                <a:endParaRPr lang="es-MX" sz="1600" dirty="0"/>
              </a:p>
            </p:txBody>
          </p:sp>
          <p:sp>
            <p:nvSpPr>
              <p:cNvPr id="10" name="Rectangle 9">
                <a:extLst>
                  <a:ext uri="{FF2B5EF4-FFF2-40B4-BE49-F238E27FC236}">
                    <a16:creationId xmlns:a16="http://schemas.microsoft.com/office/drawing/2014/main" id="{44994443-4CB9-4E53-851B-1374F80DDE53}"/>
                  </a:ext>
                </a:extLst>
              </p:cNvPr>
              <p:cNvSpPr/>
              <p:nvPr/>
            </p:nvSpPr>
            <p:spPr>
              <a:xfrm>
                <a:off x="4563611" y="450991"/>
                <a:ext cx="276837" cy="14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angle 10">
                <a:extLst>
                  <a:ext uri="{FF2B5EF4-FFF2-40B4-BE49-F238E27FC236}">
                    <a16:creationId xmlns:a16="http://schemas.microsoft.com/office/drawing/2014/main" id="{77C7E8D6-A060-48FA-831D-D24A8CAD4A0C}"/>
                  </a:ext>
                </a:extLst>
              </p:cNvPr>
              <p:cNvSpPr/>
              <p:nvPr/>
            </p:nvSpPr>
            <p:spPr>
              <a:xfrm>
                <a:off x="4570091" y="739583"/>
                <a:ext cx="276837" cy="141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angle 11">
                <a:extLst>
                  <a:ext uri="{FF2B5EF4-FFF2-40B4-BE49-F238E27FC236}">
                    <a16:creationId xmlns:a16="http://schemas.microsoft.com/office/drawing/2014/main" id="{2AF6F2F0-1B59-4A43-9E9C-8851AA9C6102}"/>
                  </a:ext>
                </a:extLst>
              </p:cNvPr>
              <p:cNvSpPr/>
              <p:nvPr/>
            </p:nvSpPr>
            <p:spPr>
              <a:xfrm>
                <a:off x="4566847" y="1057346"/>
                <a:ext cx="276837" cy="1412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angle 12">
                <a:extLst>
                  <a:ext uri="{FF2B5EF4-FFF2-40B4-BE49-F238E27FC236}">
                    <a16:creationId xmlns:a16="http://schemas.microsoft.com/office/drawing/2014/main" id="{B53694F0-FBA0-4851-A391-4E3E0BD351E5}"/>
                  </a:ext>
                </a:extLst>
              </p:cNvPr>
              <p:cNvSpPr/>
              <p:nvPr/>
            </p:nvSpPr>
            <p:spPr>
              <a:xfrm>
                <a:off x="4559416" y="1344419"/>
                <a:ext cx="276837" cy="1412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Tree>
    <p:extLst>
      <p:ext uri="{BB962C8B-B14F-4D97-AF65-F5344CB8AC3E}">
        <p14:creationId xmlns:p14="http://schemas.microsoft.com/office/powerpoint/2010/main" val="373784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Analysis</a:t>
            </a:r>
            <a:endParaRPr lang="es-MX" dirty="0"/>
          </a:p>
        </p:txBody>
      </p:sp>
      <p:pic>
        <p:nvPicPr>
          <p:cNvPr id="7" name="Content Placeholder 6">
            <a:extLst>
              <a:ext uri="{FF2B5EF4-FFF2-40B4-BE49-F238E27FC236}">
                <a16:creationId xmlns:a16="http://schemas.microsoft.com/office/drawing/2014/main" id="{0EF37B28-20FB-4118-8D58-5E60018DC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180" y="2054364"/>
            <a:ext cx="9372600" cy="3473982"/>
          </a:xfrm>
          <a:prstGeom prst="rect">
            <a:avLst/>
          </a:prstGeom>
        </p:spPr>
      </p:pic>
      <p:sp>
        <p:nvSpPr>
          <p:cNvPr id="8" name="TextBox 7">
            <a:extLst>
              <a:ext uri="{FF2B5EF4-FFF2-40B4-BE49-F238E27FC236}">
                <a16:creationId xmlns:a16="http://schemas.microsoft.com/office/drawing/2014/main" id="{4B1EE7F9-E60D-4DAA-885F-38BD4154EC0D}"/>
              </a:ext>
            </a:extLst>
          </p:cNvPr>
          <p:cNvSpPr txBox="1"/>
          <p:nvPr/>
        </p:nvSpPr>
        <p:spPr>
          <a:xfrm>
            <a:off x="1677798" y="4387442"/>
            <a:ext cx="3003259" cy="646331"/>
          </a:xfrm>
          <a:prstGeom prst="rect">
            <a:avLst/>
          </a:prstGeom>
          <a:solidFill>
            <a:schemeClr val="accent1">
              <a:lumMod val="20000"/>
              <a:lumOff val="80000"/>
            </a:schemeClr>
          </a:solidFill>
          <a:effectLst>
            <a:outerShdw blurRad="152400" dist="317500" dir="5400000" sx="90000" sy="-19000" rotWithShape="0">
              <a:prstClr val="black">
                <a:alpha val="15000"/>
              </a:prstClr>
            </a:outerShdw>
          </a:effectLst>
        </p:spPr>
        <p:txBody>
          <a:bodyPr wrap="square" rtlCol="0">
            <a:spAutoFit/>
          </a:bodyPr>
          <a:lstStyle/>
          <a:p>
            <a:r>
              <a:rPr lang="en-US" b="1" u="sng"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b="1" u="sng"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358369D-52E2-43BC-A483-B4DC1969A6A9}"/>
              </a:ext>
            </a:extLst>
          </p:cNvPr>
          <p:cNvSpPr txBox="1"/>
          <p:nvPr/>
        </p:nvSpPr>
        <p:spPr>
          <a:xfrm>
            <a:off x="1419137" y="5605244"/>
            <a:ext cx="9353725" cy="523220"/>
          </a:xfrm>
          <a:prstGeom prst="rect">
            <a:avLst/>
          </a:prstGeom>
          <a:noFill/>
        </p:spPr>
        <p:txBody>
          <a:bodyPr wrap="square" rtlCol="0">
            <a:spAutoFit/>
          </a:bodyPr>
          <a:lstStyle/>
          <a:p>
            <a:pPr algn="just"/>
            <a:r>
              <a:rPr lang="en-US" sz="1400" dirty="0">
                <a:solidFill>
                  <a:schemeClr val="tx1">
                    <a:lumMod val="75000"/>
                    <a:lumOff val="25000"/>
                  </a:schemeClr>
                </a:solidFill>
                <a:latin typeface="Verdana" panose="020B0604030504040204" pitchFamily="34" charset="0"/>
                <a:ea typeface="Verdana" panose="020B0604030504040204" pitchFamily="34" charset="0"/>
              </a:rPr>
              <a:t>The graph shows that there are areas that the dental offices are concentrated in the center of the country and occident.</a:t>
            </a:r>
            <a:endParaRPr lang="es-MX"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65725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Analysis</a:t>
            </a:r>
            <a:endParaRPr lang="es-MX" dirty="0"/>
          </a:p>
        </p:txBody>
      </p:sp>
      <p:sp>
        <p:nvSpPr>
          <p:cNvPr id="8" name="TextBox 7">
            <a:extLst>
              <a:ext uri="{FF2B5EF4-FFF2-40B4-BE49-F238E27FC236}">
                <a16:creationId xmlns:a16="http://schemas.microsoft.com/office/drawing/2014/main" id="{4B1EE7F9-E60D-4DAA-885F-38BD4154EC0D}"/>
              </a:ext>
            </a:extLst>
          </p:cNvPr>
          <p:cNvSpPr txBox="1"/>
          <p:nvPr/>
        </p:nvSpPr>
        <p:spPr>
          <a:xfrm>
            <a:off x="1543574" y="4479721"/>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1" name="Content Placeholder 10">
            <a:extLst>
              <a:ext uri="{FF2B5EF4-FFF2-40B4-BE49-F238E27FC236}">
                <a16:creationId xmlns:a16="http://schemas.microsoft.com/office/drawing/2014/main" id="{775AE417-458B-4355-ABEC-6FF92AB2F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700" y="1953695"/>
            <a:ext cx="9372600" cy="3667125"/>
          </a:xfrm>
          <a:prstGeom prst="rect">
            <a:avLst/>
          </a:prstGeom>
        </p:spPr>
      </p:pic>
      <p:sp>
        <p:nvSpPr>
          <p:cNvPr id="6" name="TextBox 5">
            <a:extLst>
              <a:ext uri="{FF2B5EF4-FFF2-40B4-BE49-F238E27FC236}">
                <a16:creationId xmlns:a16="http://schemas.microsoft.com/office/drawing/2014/main" id="{79638AE3-BE8A-4BE0-8AE4-9DB74C20E7C0}"/>
              </a:ext>
            </a:extLst>
          </p:cNvPr>
          <p:cNvSpPr txBox="1"/>
          <p:nvPr/>
        </p:nvSpPr>
        <p:spPr>
          <a:xfrm>
            <a:off x="1647285" y="4379834"/>
            <a:ext cx="3003259" cy="369332"/>
          </a:xfrm>
          <a:prstGeom prst="rect">
            <a:avLst/>
          </a:prstGeom>
          <a:solidFill>
            <a:schemeClr val="accent1">
              <a:lumMod val="20000"/>
              <a:lumOff val="80000"/>
            </a:schemeClr>
          </a:solidFill>
          <a:effectLst>
            <a:outerShdw blurRad="152400" dist="317500" dir="5400000" sx="90000" sy="-19000" rotWithShape="0">
              <a:prstClr val="black">
                <a:alpha val="15000"/>
              </a:prstClr>
            </a:outerShdw>
          </a:effectLst>
        </p:spPr>
        <p:txBody>
          <a:bodyPr wrap="square" rtlCol="0">
            <a:spAutoFit/>
          </a:bodyPr>
          <a:lstStyle/>
          <a:p>
            <a:r>
              <a:rPr lang="en-US" b="1" u="sng" dirty="0">
                <a:solidFill>
                  <a:schemeClr val="tx1">
                    <a:lumMod val="75000"/>
                    <a:lumOff val="25000"/>
                  </a:schemeClr>
                </a:solidFill>
                <a:latin typeface="Verdana" panose="020B0604030504040204" pitchFamily="34" charset="0"/>
                <a:ea typeface="Verdana" panose="020B0604030504040204" pitchFamily="34" charset="0"/>
              </a:rPr>
              <a:t>Population</a:t>
            </a:r>
            <a:r>
              <a:rPr lang="en-US" dirty="0">
                <a:solidFill>
                  <a:schemeClr val="tx1">
                    <a:lumMod val="75000"/>
                    <a:lumOff val="25000"/>
                  </a:schemeClr>
                </a:solidFill>
                <a:latin typeface="Verdana" panose="020B0604030504040204" pitchFamily="34" charset="0"/>
                <a:ea typeface="Verdana" panose="020B0604030504040204" pitchFamily="34" charset="0"/>
              </a:rPr>
              <a:t> </a:t>
            </a:r>
            <a:r>
              <a:rPr lang="en-US" b="1" u="sng" dirty="0">
                <a:solidFill>
                  <a:schemeClr val="tx1">
                    <a:lumMod val="75000"/>
                    <a:lumOff val="25000"/>
                  </a:schemeClr>
                </a:solidFill>
                <a:latin typeface="Verdana" panose="020B0604030504040204" pitchFamily="34" charset="0"/>
                <a:ea typeface="Verdana" panose="020B0604030504040204" pitchFamily="34" charset="0"/>
              </a:rPr>
              <a:t>heat map</a:t>
            </a:r>
            <a:endParaRPr lang="es-MX" b="1" u="sng"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CB9CBCD-079D-49E3-BF7A-9D769284C47B}"/>
              </a:ext>
            </a:extLst>
          </p:cNvPr>
          <p:cNvSpPr txBox="1"/>
          <p:nvPr/>
        </p:nvSpPr>
        <p:spPr>
          <a:xfrm>
            <a:off x="1409700" y="5637371"/>
            <a:ext cx="9353725" cy="738664"/>
          </a:xfrm>
          <a:prstGeom prst="rect">
            <a:avLst/>
          </a:prstGeom>
          <a:noFill/>
        </p:spPr>
        <p:txBody>
          <a:bodyPr wrap="square" rtlCol="0">
            <a:spAutoFit/>
          </a:bodyPr>
          <a:lstStyle/>
          <a:p>
            <a:pPr algn="just"/>
            <a:r>
              <a:rPr lang="en-US" sz="1400" dirty="0">
                <a:solidFill>
                  <a:schemeClr val="tx1">
                    <a:lumMod val="75000"/>
                    <a:lumOff val="25000"/>
                  </a:schemeClr>
                </a:solidFill>
                <a:latin typeface="Verdana" panose="020B0604030504040204" pitchFamily="34" charset="0"/>
                <a:ea typeface="Verdana" panose="020B0604030504040204" pitchFamily="34" charset="0"/>
              </a:rPr>
              <a:t>The graph shows that there are areas that the population is concentrated in the center of the country and geographically distributed in the north of the country. Important issue for sales representatives locations.</a:t>
            </a:r>
            <a:endParaRPr lang="es-MX"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3581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normAutofit/>
          </a:bodyPr>
          <a:lstStyle/>
          <a:p>
            <a:br>
              <a:rPr lang="es-MX" dirty="0"/>
            </a:br>
            <a:r>
              <a:rPr lang="en-US" dirty="0"/>
              <a:t>Analysis</a:t>
            </a:r>
            <a:endParaRPr lang="es-MX" dirty="0"/>
          </a:p>
        </p:txBody>
      </p:sp>
      <p:sp>
        <p:nvSpPr>
          <p:cNvPr id="8" name="TextBox 7">
            <a:extLst>
              <a:ext uri="{FF2B5EF4-FFF2-40B4-BE49-F238E27FC236}">
                <a16:creationId xmlns:a16="http://schemas.microsoft.com/office/drawing/2014/main" id="{4B1EE7F9-E60D-4DAA-885F-38BD4154EC0D}"/>
              </a:ext>
            </a:extLst>
          </p:cNvPr>
          <p:cNvSpPr txBox="1"/>
          <p:nvPr/>
        </p:nvSpPr>
        <p:spPr>
          <a:xfrm>
            <a:off x="1543574" y="4479721"/>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1DABA600-5A43-4082-8D21-54892F54F5B4}"/>
              </a:ext>
            </a:extLst>
          </p:cNvPr>
          <p:cNvSpPr txBox="1"/>
          <p:nvPr/>
        </p:nvSpPr>
        <p:spPr>
          <a:xfrm>
            <a:off x="1647285" y="4581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Population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9" name="Content Placeholder 8">
            <a:extLst>
              <a:ext uri="{FF2B5EF4-FFF2-40B4-BE49-F238E27FC236}">
                <a16:creationId xmlns:a16="http://schemas.microsoft.com/office/drawing/2014/main" id="{E3C37988-CA91-4D7C-A139-81B5AC2CF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180" y="2087919"/>
            <a:ext cx="9372600" cy="3415259"/>
          </a:xfrm>
          <a:prstGeom prst="rect">
            <a:avLst/>
          </a:prstGeom>
        </p:spPr>
      </p:pic>
      <p:sp>
        <p:nvSpPr>
          <p:cNvPr id="13" name="TextBox 12">
            <a:extLst>
              <a:ext uri="{FF2B5EF4-FFF2-40B4-BE49-F238E27FC236}">
                <a16:creationId xmlns:a16="http://schemas.microsoft.com/office/drawing/2014/main" id="{BBC5EA1F-FFA2-48DF-AD65-5750A7B6F973}"/>
              </a:ext>
            </a:extLst>
          </p:cNvPr>
          <p:cNvSpPr txBox="1"/>
          <p:nvPr/>
        </p:nvSpPr>
        <p:spPr>
          <a:xfrm>
            <a:off x="1750679" y="4581787"/>
            <a:ext cx="3003259" cy="369332"/>
          </a:xfrm>
          <a:prstGeom prst="rect">
            <a:avLst/>
          </a:prstGeom>
          <a:solidFill>
            <a:schemeClr val="accent1">
              <a:lumMod val="20000"/>
              <a:lumOff val="80000"/>
            </a:schemeClr>
          </a:solidFill>
          <a:effectLst>
            <a:outerShdw blurRad="152400" dist="317500" dir="5400000" sx="90000" sy="-19000" rotWithShape="0">
              <a:prstClr val="black">
                <a:alpha val="15000"/>
              </a:prstClr>
            </a:outerShdw>
          </a:effectLst>
        </p:spPr>
        <p:txBody>
          <a:bodyPr wrap="square" rtlCol="0">
            <a:spAutoFit/>
          </a:bodyPr>
          <a:lstStyle>
            <a:defPPr>
              <a:defRPr lang="en-US"/>
            </a:defPPr>
            <a:lvl1pPr>
              <a:defRPr b="1" u="sng">
                <a:solidFill>
                  <a:schemeClr val="tx1">
                    <a:lumMod val="75000"/>
                    <a:lumOff val="25000"/>
                  </a:schemeClr>
                </a:solidFill>
                <a:latin typeface="Verdana" panose="020B0604030504040204" pitchFamily="34" charset="0"/>
                <a:ea typeface="Verdana" panose="020B0604030504040204" pitchFamily="34" charset="0"/>
              </a:defRPr>
            </a:lvl1pPr>
          </a:lstStyle>
          <a:p>
            <a:r>
              <a:rPr lang="en-US" dirty="0"/>
              <a:t>Map dentist by Km2</a:t>
            </a:r>
            <a:endParaRPr lang="es-MX" dirty="0"/>
          </a:p>
        </p:txBody>
      </p:sp>
      <p:sp>
        <p:nvSpPr>
          <p:cNvPr id="3" name="TextBox 2">
            <a:extLst>
              <a:ext uri="{FF2B5EF4-FFF2-40B4-BE49-F238E27FC236}">
                <a16:creationId xmlns:a16="http://schemas.microsoft.com/office/drawing/2014/main" id="{274A05A0-846E-4F57-A46D-7E069376D1E2}"/>
              </a:ext>
            </a:extLst>
          </p:cNvPr>
          <p:cNvSpPr txBox="1"/>
          <p:nvPr/>
        </p:nvSpPr>
        <p:spPr>
          <a:xfrm>
            <a:off x="1419137" y="5605244"/>
            <a:ext cx="9353725" cy="523220"/>
          </a:xfrm>
          <a:prstGeom prst="rect">
            <a:avLst/>
          </a:prstGeom>
          <a:noFill/>
        </p:spPr>
        <p:txBody>
          <a:bodyPr wrap="square" rtlCol="0">
            <a:spAutoFit/>
          </a:bodyPr>
          <a:lstStyle/>
          <a:p>
            <a:pPr algn="just"/>
            <a:r>
              <a:rPr lang="en-US" sz="1400" dirty="0">
                <a:solidFill>
                  <a:schemeClr val="tx1">
                    <a:lumMod val="75000"/>
                    <a:lumOff val="25000"/>
                  </a:schemeClr>
                </a:solidFill>
                <a:latin typeface="Verdana" panose="020B0604030504040204" pitchFamily="34" charset="0"/>
                <a:ea typeface="Verdana" panose="020B0604030504040204" pitchFamily="34" charset="0"/>
              </a:rPr>
              <a:t>The graph shows that there are areas with more dental offices per Km2 are located in the center and south of the country (Tabasco y Chiapas).</a:t>
            </a:r>
            <a:endParaRPr lang="es-MX"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3133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normAutofit/>
          </a:bodyPr>
          <a:lstStyle/>
          <a:p>
            <a:r>
              <a:rPr lang="en-US" dirty="0"/>
              <a:t>Analysis</a:t>
            </a:r>
            <a:endParaRPr lang="es-MX" dirty="0"/>
          </a:p>
        </p:txBody>
      </p:sp>
      <p:sp>
        <p:nvSpPr>
          <p:cNvPr id="8" name="TextBox 7">
            <a:extLst>
              <a:ext uri="{FF2B5EF4-FFF2-40B4-BE49-F238E27FC236}">
                <a16:creationId xmlns:a16="http://schemas.microsoft.com/office/drawing/2014/main" id="{4B1EE7F9-E60D-4DAA-885F-38BD4154EC0D}"/>
              </a:ext>
            </a:extLst>
          </p:cNvPr>
          <p:cNvSpPr txBox="1"/>
          <p:nvPr/>
        </p:nvSpPr>
        <p:spPr>
          <a:xfrm>
            <a:off x="1543574" y="4479721"/>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1DABA600-5A43-4082-8D21-54892F54F5B4}"/>
              </a:ext>
            </a:extLst>
          </p:cNvPr>
          <p:cNvSpPr txBox="1"/>
          <p:nvPr/>
        </p:nvSpPr>
        <p:spPr>
          <a:xfrm>
            <a:off x="1647285" y="4581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Population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1" name="Content Placeholder 10">
            <a:extLst>
              <a:ext uri="{FF2B5EF4-FFF2-40B4-BE49-F238E27FC236}">
                <a16:creationId xmlns:a16="http://schemas.microsoft.com/office/drawing/2014/main" id="{7AE9C97B-FA30-4816-899A-AB2B50493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700" y="2020807"/>
            <a:ext cx="9372600" cy="3465593"/>
          </a:xfrm>
          <a:prstGeom prst="rect">
            <a:avLst/>
          </a:prstGeom>
        </p:spPr>
      </p:pic>
      <p:sp>
        <p:nvSpPr>
          <p:cNvPr id="14" name="TextBox 13">
            <a:extLst>
              <a:ext uri="{FF2B5EF4-FFF2-40B4-BE49-F238E27FC236}">
                <a16:creationId xmlns:a16="http://schemas.microsoft.com/office/drawing/2014/main" id="{0986B6EE-2A93-4CB9-821C-4F9930AECF30}"/>
              </a:ext>
            </a:extLst>
          </p:cNvPr>
          <p:cNvSpPr txBox="1"/>
          <p:nvPr/>
        </p:nvSpPr>
        <p:spPr>
          <a:xfrm>
            <a:off x="1854073" y="4664603"/>
            <a:ext cx="3003259" cy="369332"/>
          </a:xfrm>
          <a:prstGeom prst="rect">
            <a:avLst/>
          </a:prstGeom>
          <a:solidFill>
            <a:schemeClr val="accent1">
              <a:lumMod val="20000"/>
              <a:lumOff val="80000"/>
            </a:schemeClr>
          </a:solidFill>
          <a:effectLst>
            <a:outerShdw blurRad="152400" dist="317500" dir="5400000" sx="90000" sy="-19000" rotWithShape="0">
              <a:prstClr val="black">
                <a:alpha val="15000"/>
              </a:prstClr>
            </a:outerShdw>
          </a:effectLst>
        </p:spPr>
        <p:txBody>
          <a:bodyPr wrap="square" rtlCol="0">
            <a:spAutoFit/>
          </a:bodyPr>
          <a:lstStyle>
            <a:defPPr>
              <a:defRPr lang="en-US"/>
            </a:defPPr>
            <a:lvl1pPr>
              <a:defRPr b="1" u="sng">
                <a:solidFill>
                  <a:schemeClr val="tx1">
                    <a:lumMod val="75000"/>
                    <a:lumOff val="25000"/>
                  </a:schemeClr>
                </a:solidFill>
                <a:latin typeface="Verdana" panose="020B0604030504040204" pitchFamily="34" charset="0"/>
                <a:ea typeface="Verdana" panose="020B0604030504040204" pitchFamily="34" charset="0"/>
              </a:defRPr>
            </a:lvl1pPr>
          </a:lstStyle>
          <a:p>
            <a:r>
              <a:rPr lang="en-US" dirty="0"/>
              <a:t>State map by Km2</a:t>
            </a:r>
            <a:endParaRPr lang="es-MX" dirty="0"/>
          </a:p>
        </p:txBody>
      </p:sp>
      <p:sp>
        <p:nvSpPr>
          <p:cNvPr id="3" name="TextBox 2">
            <a:extLst>
              <a:ext uri="{FF2B5EF4-FFF2-40B4-BE49-F238E27FC236}">
                <a16:creationId xmlns:a16="http://schemas.microsoft.com/office/drawing/2014/main" id="{DC97BC87-053E-4C9D-B2B7-5ADECC23963F}"/>
              </a:ext>
            </a:extLst>
          </p:cNvPr>
          <p:cNvSpPr txBox="1"/>
          <p:nvPr/>
        </p:nvSpPr>
        <p:spPr>
          <a:xfrm>
            <a:off x="1378311" y="5588466"/>
            <a:ext cx="9496337" cy="523220"/>
          </a:xfrm>
          <a:prstGeom prst="rect">
            <a:avLst/>
          </a:prstGeom>
          <a:noFill/>
        </p:spPr>
        <p:txBody>
          <a:bodyPr wrap="square" rtlCol="0">
            <a:spAutoFit/>
          </a:bodyPr>
          <a:lstStyle/>
          <a:p>
            <a:pPr algn="just"/>
            <a:r>
              <a:rPr lang="en-US" sz="1400" dirty="0">
                <a:solidFill>
                  <a:schemeClr val="tx1">
                    <a:lumMod val="75000"/>
                    <a:lumOff val="25000"/>
                  </a:schemeClr>
                </a:solidFill>
                <a:latin typeface="Verdana" panose="020B0604030504040204" pitchFamily="34" charset="0"/>
                <a:ea typeface="Verdana" panose="020B0604030504040204" pitchFamily="34" charset="0"/>
              </a:rPr>
              <a:t>The graph shows that the biggest states are located in the north of the country, where the cities are more geographically distributed. </a:t>
            </a:r>
            <a:endParaRPr lang="es-MX"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7783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Analysis</a:t>
            </a:r>
            <a:endParaRPr lang="es-MX" dirty="0"/>
          </a:p>
        </p:txBody>
      </p:sp>
      <p:pic>
        <p:nvPicPr>
          <p:cNvPr id="8" name="Content Placeholder 7">
            <a:extLst>
              <a:ext uri="{FF2B5EF4-FFF2-40B4-BE49-F238E27FC236}">
                <a16:creationId xmlns:a16="http://schemas.microsoft.com/office/drawing/2014/main" id="{EEB26C8C-73EB-4965-A084-C85FA8793352}"/>
              </a:ext>
            </a:extLst>
          </p:cNvPr>
          <p:cNvPicPr>
            <a:picLocks noGrp="1" noChangeAspect="1"/>
          </p:cNvPicPr>
          <p:nvPr>
            <p:ph idx="1"/>
          </p:nvPr>
        </p:nvPicPr>
        <p:blipFill>
          <a:blip r:embed="rId2"/>
          <a:stretch>
            <a:fillRect/>
          </a:stretch>
        </p:blipFill>
        <p:spPr>
          <a:xfrm>
            <a:off x="2299982" y="1967524"/>
            <a:ext cx="7592036" cy="3583921"/>
          </a:xfrm>
        </p:spPr>
      </p:pic>
      <p:sp>
        <p:nvSpPr>
          <p:cNvPr id="5" name="TextBox 4">
            <a:extLst>
              <a:ext uri="{FF2B5EF4-FFF2-40B4-BE49-F238E27FC236}">
                <a16:creationId xmlns:a16="http://schemas.microsoft.com/office/drawing/2014/main" id="{2BFB9391-FAD0-4127-AE7F-48FD9BBB104A}"/>
              </a:ext>
            </a:extLst>
          </p:cNvPr>
          <p:cNvSpPr txBox="1"/>
          <p:nvPr/>
        </p:nvSpPr>
        <p:spPr>
          <a:xfrm>
            <a:off x="1378311" y="5588466"/>
            <a:ext cx="9496337" cy="307777"/>
          </a:xfrm>
          <a:prstGeom prst="rect">
            <a:avLst/>
          </a:prstGeom>
          <a:noFill/>
        </p:spPr>
        <p:txBody>
          <a:bodyPr wrap="square" rtlCol="0">
            <a:spAutoFit/>
          </a:bodyPr>
          <a:lstStyle/>
          <a:p>
            <a:pPr algn="just"/>
            <a:r>
              <a:rPr lang="en-US" sz="1400" dirty="0">
                <a:solidFill>
                  <a:schemeClr val="tx1">
                    <a:lumMod val="75000"/>
                    <a:lumOff val="25000"/>
                  </a:schemeClr>
                </a:solidFill>
                <a:latin typeface="Verdana" panose="020B0604030504040204" pitchFamily="34" charset="0"/>
                <a:ea typeface="Verdana" panose="020B0604030504040204" pitchFamily="34" charset="0"/>
              </a:rPr>
              <a:t>The graph shows that the most concentrated</a:t>
            </a:r>
            <a:endParaRPr lang="es-MX" sz="1400"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47610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Conclusions</a:t>
            </a:r>
            <a:endParaRPr lang="es-MX" dirty="0"/>
          </a:p>
        </p:txBody>
      </p:sp>
      <p:sp>
        <p:nvSpPr>
          <p:cNvPr id="4" name="Content Placeholder 3">
            <a:extLst>
              <a:ext uri="{FF2B5EF4-FFF2-40B4-BE49-F238E27FC236}">
                <a16:creationId xmlns:a16="http://schemas.microsoft.com/office/drawing/2014/main" id="{B0DD3A35-7761-410D-AE72-61A54A79BD58}"/>
              </a:ext>
            </a:extLst>
          </p:cNvPr>
          <p:cNvSpPr>
            <a:spLocks noGrp="1"/>
          </p:cNvSpPr>
          <p:nvPr>
            <p:ph idx="1"/>
          </p:nvPr>
        </p:nvSpPr>
        <p:spPr/>
        <p:txBody>
          <a:bodyPr/>
          <a:lstStyle/>
          <a:p>
            <a:pPr>
              <a:buFont typeface="Wingdings" panose="05000000000000000000" pitchFamily="2" charset="2"/>
              <a:buChar char="§"/>
            </a:pPr>
            <a:r>
              <a:rPr lang="en-US" dirty="0"/>
              <a:t> </a:t>
            </a:r>
            <a:endParaRPr lang="es-MX" dirty="0"/>
          </a:p>
        </p:txBody>
      </p:sp>
    </p:spTree>
    <p:extLst>
      <p:ext uri="{BB962C8B-B14F-4D97-AF65-F5344CB8AC3E}">
        <p14:creationId xmlns:p14="http://schemas.microsoft.com/office/powerpoint/2010/main" val="304952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Learned Lessons</a:t>
            </a:r>
            <a:endParaRPr lang="es-MX" dirty="0"/>
          </a:p>
        </p:txBody>
      </p:sp>
      <p:sp>
        <p:nvSpPr>
          <p:cNvPr id="4" name="Content Placeholder 3">
            <a:extLst>
              <a:ext uri="{FF2B5EF4-FFF2-40B4-BE49-F238E27FC236}">
                <a16:creationId xmlns:a16="http://schemas.microsoft.com/office/drawing/2014/main" id="{B0DD3A35-7761-410D-AE72-61A54A79BD58}"/>
              </a:ext>
            </a:extLst>
          </p:cNvPr>
          <p:cNvSpPr>
            <a:spLocks noGrp="1"/>
          </p:cNvSpPr>
          <p:nvPr>
            <p:ph idx="1"/>
          </p:nvPr>
        </p:nvSpPr>
        <p:spPr/>
        <p:txBody>
          <a:bodyPr/>
          <a:lstStyle/>
          <a:p>
            <a:r>
              <a:rPr lang="en-US" sz="2000" dirty="0">
                <a:latin typeface="Verdana" panose="020B0604030504040204" pitchFamily="34" charset="0"/>
                <a:ea typeface="Verdana" panose="020B0604030504040204" pitchFamily="34" charset="0"/>
              </a:rPr>
              <a:t>Data can be located and obtained in different ways, the easiest and simplest way is always recommended.</a:t>
            </a:r>
          </a:p>
          <a:p>
            <a:r>
              <a:rPr lang="en-US" sz="2000" dirty="0">
                <a:latin typeface="Verdana" panose="020B0604030504040204" pitchFamily="34" charset="0"/>
                <a:ea typeface="Verdana" panose="020B0604030504040204" pitchFamily="34" charset="0"/>
              </a:rPr>
              <a:t>It is important to select data from reliable sources, that way the conclusions will also be solid.</a:t>
            </a:r>
          </a:p>
          <a:p>
            <a:r>
              <a:rPr lang="en-US" sz="2000" dirty="0">
                <a:latin typeface="Verdana" panose="020B0604030504040204" pitchFamily="34" charset="0"/>
                <a:ea typeface="Verdana" panose="020B0604030504040204" pitchFamily="34" charset="0"/>
              </a:rPr>
              <a:t>Regardless of the data sources, it is highly recommended to review and clean them before starting with the processing and analysis.</a:t>
            </a:r>
          </a:p>
          <a:p>
            <a:r>
              <a:rPr lang="en-US" sz="2000" dirty="0">
                <a:latin typeface="Verdana" panose="020B0604030504040204" pitchFamily="34" charset="0"/>
                <a:ea typeface="Verdana" panose="020B0604030504040204" pitchFamily="34" charset="0"/>
              </a:rPr>
              <a:t>Teamwork is essential to achieve the objectives, a better result is achieved and at a better place.</a:t>
            </a:r>
            <a:endParaRPr lang="es-MX" sz="2000" dirty="0">
              <a:latin typeface="Verdana" panose="020B0604030504040204" pitchFamily="34" charset="0"/>
              <a:ea typeface="Verdana" panose="020B0604030504040204" pitchFamily="34" charset="0"/>
            </a:endParaRPr>
          </a:p>
          <a:p>
            <a:endParaRPr lang="es-MX" dirty="0"/>
          </a:p>
        </p:txBody>
      </p:sp>
    </p:spTree>
    <p:extLst>
      <p:ext uri="{BB962C8B-B14F-4D97-AF65-F5344CB8AC3E}">
        <p14:creationId xmlns:p14="http://schemas.microsoft.com/office/powerpoint/2010/main" val="275852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Challenges</a:t>
            </a:r>
            <a:endParaRPr lang="es-MX" dirty="0"/>
          </a:p>
        </p:txBody>
      </p:sp>
      <p:sp>
        <p:nvSpPr>
          <p:cNvPr id="4" name="Content Placeholder 3">
            <a:extLst>
              <a:ext uri="{FF2B5EF4-FFF2-40B4-BE49-F238E27FC236}">
                <a16:creationId xmlns:a16="http://schemas.microsoft.com/office/drawing/2014/main" id="{B0DD3A35-7761-410D-AE72-61A54A79BD58}"/>
              </a:ext>
            </a:extLst>
          </p:cNvPr>
          <p:cNvSpPr>
            <a:spLocks noGrp="1"/>
          </p:cNvSpPr>
          <p:nvPr>
            <p:ph idx="1"/>
          </p:nvPr>
        </p:nvSpPr>
        <p:spPr/>
        <p:txBody>
          <a:bodyPr>
            <a:normAutofit/>
          </a:bodyPr>
          <a:lstStyle/>
          <a:p>
            <a:r>
              <a:rPr lang="en-US" sz="2400" dirty="0">
                <a:latin typeface="Verdana" panose="020B0604030504040204" pitchFamily="34" charset="0"/>
                <a:ea typeface="Verdana" panose="020B0604030504040204" pitchFamily="34" charset="0"/>
              </a:rPr>
              <a:t>The conclusions reached have more to do with a qualitative analysis, based on a review of geographical graphics, however, it would be interesting to accompany it with quantitative optimization models.</a:t>
            </a:r>
            <a:endParaRPr lang="es-MX"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56401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Team 5</a:t>
            </a:r>
          </a:p>
        </p:txBody>
      </p:sp>
      <p:sp>
        <p:nvSpPr>
          <p:cNvPr id="5" name="Content Placeholder 4">
            <a:extLst>
              <a:ext uri="{FF2B5EF4-FFF2-40B4-BE49-F238E27FC236}">
                <a16:creationId xmlns:a16="http://schemas.microsoft.com/office/drawing/2014/main" id="{8A1C1C86-68A6-481D-9433-B9EEDCFA71DC}"/>
              </a:ext>
            </a:extLst>
          </p:cNvPr>
          <p:cNvSpPr>
            <a:spLocks noGrp="1"/>
          </p:cNvSpPr>
          <p:nvPr>
            <p:ph idx="1"/>
          </p:nvPr>
        </p:nvSpPr>
        <p:spPr/>
        <p:txBody>
          <a:bodyPr anchor="t">
            <a:normAutofit/>
          </a:bodyPr>
          <a:lstStyle/>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 Joyce </a:t>
            </a:r>
            <a:r>
              <a:rPr lang="en-US" sz="2000" dirty="0" err="1">
                <a:latin typeface="Verdana" panose="020B0604030504040204" pitchFamily="34" charset="0"/>
                <a:ea typeface="Verdana" panose="020B0604030504040204" pitchFamily="34" charset="0"/>
              </a:rPr>
              <a:t>Casiano</a:t>
            </a:r>
            <a:endParaRPr lang="en-US" sz="2000"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 Elena Sánchez</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Ignacio Morales</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Oscar Morales</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Eduardo Chacón</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Carlos Valverde</a:t>
            </a:r>
          </a:p>
        </p:txBody>
      </p:sp>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B5B18-39AC-481F-BBC8-630234FAA043}"/>
              </a:ext>
            </a:extLst>
          </p:cNvPr>
          <p:cNvSpPr>
            <a:spLocks noGrp="1"/>
          </p:cNvSpPr>
          <p:nvPr>
            <p:ph type="title"/>
          </p:nvPr>
        </p:nvSpPr>
        <p:spPr/>
        <p:txBody>
          <a:bodyPr/>
          <a:lstStyle/>
          <a:p>
            <a:r>
              <a:rPr lang="en-US" dirty="0"/>
              <a:t>Agenda</a:t>
            </a:r>
            <a:endParaRPr lang="es-MX" dirty="0"/>
          </a:p>
        </p:txBody>
      </p:sp>
      <p:sp>
        <p:nvSpPr>
          <p:cNvPr id="3" name="Content Placeholder 2">
            <a:extLst>
              <a:ext uri="{FF2B5EF4-FFF2-40B4-BE49-F238E27FC236}">
                <a16:creationId xmlns:a16="http://schemas.microsoft.com/office/drawing/2014/main" id="{95B7A5E4-83F3-4FC9-9B1A-68BE2A67ABCE}"/>
              </a:ext>
            </a:extLst>
          </p:cNvPr>
          <p:cNvSpPr>
            <a:spLocks noGrp="1"/>
          </p:cNvSpPr>
          <p:nvPr>
            <p:ph idx="1"/>
          </p:nvPr>
        </p:nvSpPr>
        <p:spPr/>
        <p:txBody>
          <a:bodyPr>
            <a:normAutofit lnSpcReduction="10000"/>
          </a:bodyPr>
          <a:lstStyle/>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Background</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Analysis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Objective</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Data </a:t>
            </a:r>
            <a:r>
              <a:rPr lang="es-MX" dirty="0" err="1">
                <a:latin typeface="Verdana" panose="020B0604030504040204" pitchFamily="34" charset="0"/>
                <a:ea typeface="Verdana" panose="020B0604030504040204" pitchFamily="34" charset="0"/>
              </a:rPr>
              <a:t>Sources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Processing</a:t>
            </a: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Analysis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Conclusions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Learned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Lessons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Challenges</a:t>
            </a:r>
            <a:endParaRPr lang="es-MX"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40963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73A3-A4C7-4EB9-AB65-86524DBDDDA6}"/>
              </a:ext>
            </a:extLst>
          </p:cNvPr>
          <p:cNvSpPr>
            <a:spLocks noGrp="1"/>
          </p:cNvSpPr>
          <p:nvPr>
            <p:ph type="title"/>
          </p:nvPr>
        </p:nvSpPr>
        <p:spPr/>
        <p:txBody>
          <a:bodyPr/>
          <a:lstStyle/>
          <a:p>
            <a:r>
              <a:rPr lang="es-MX" dirty="0" err="1"/>
              <a:t>Background</a:t>
            </a:r>
            <a:endParaRPr lang="es-MX" dirty="0"/>
          </a:p>
        </p:txBody>
      </p:sp>
      <p:sp>
        <p:nvSpPr>
          <p:cNvPr id="3" name="Content Placeholder 2">
            <a:extLst>
              <a:ext uri="{FF2B5EF4-FFF2-40B4-BE49-F238E27FC236}">
                <a16:creationId xmlns:a16="http://schemas.microsoft.com/office/drawing/2014/main" id="{B2FFE2EC-29CE-4758-956F-7A9796FC7E6C}"/>
              </a:ext>
            </a:extLst>
          </p:cNvPr>
          <p:cNvSpPr>
            <a:spLocks noGrp="1"/>
          </p:cNvSpPr>
          <p:nvPr>
            <p:ph idx="1"/>
          </p:nvPr>
        </p:nvSpPr>
        <p:spPr/>
        <p:txBody>
          <a:bodyPr>
            <a:normAutofit fontScale="92500" lnSpcReduction="20000"/>
          </a:bodyPr>
          <a:lstStyle/>
          <a:p>
            <a:pPr algn="just"/>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dental sector in </a:t>
            </a:r>
            <a:r>
              <a:rPr lang="es-MX" dirty="0" err="1">
                <a:latin typeface="Verdana" panose="020B0604030504040204" pitchFamily="34" charset="0"/>
                <a:ea typeface="Verdana" panose="020B0604030504040204" pitchFamily="34" charset="0"/>
              </a:rPr>
              <a:t>Mexico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which</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generates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around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four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billion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dollars</a:t>
            </a:r>
            <a:r>
              <a:rPr lang="es-MX" dirty="0">
                <a:latin typeface="Verdana" panose="020B0604030504040204" pitchFamily="34" charset="0"/>
                <a:ea typeface="Verdana" panose="020B0604030504040204" pitchFamily="34" charset="0"/>
              </a:rPr>
              <a:t> a </a:t>
            </a:r>
            <a:r>
              <a:rPr lang="es-MX" dirty="0" err="1">
                <a:latin typeface="Verdana" panose="020B0604030504040204" pitchFamily="34" charset="0"/>
                <a:ea typeface="Verdana" panose="020B0604030504040204" pitchFamily="34" charset="0"/>
              </a:rPr>
              <a:t>year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will</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grow</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faster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than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national</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average</a:t>
            </a:r>
            <a:r>
              <a:rPr lang="es-MX" dirty="0">
                <a:latin typeface="Verdana" panose="020B0604030504040204" pitchFamily="34" charset="0"/>
                <a:ea typeface="Verdana" panose="020B0604030504040204" pitchFamily="34" charset="0"/>
              </a:rPr>
              <a:t> in 2020, (</a:t>
            </a:r>
            <a:r>
              <a:rPr lang="es-MX" dirty="0" err="1">
                <a:latin typeface="Verdana" panose="020B0604030504040204" pitchFamily="34" charset="0"/>
                <a:ea typeface="Verdana" panose="020B0604030504040204" pitchFamily="34" charset="0"/>
              </a:rPr>
              <a:t>according</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AMIC).</a:t>
            </a:r>
          </a:p>
          <a:p>
            <a:pPr algn="just"/>
            <a:endParaRPr lang="es-MX" dirty="0">
              <a:latin typeface="Verdana" panose="020B0604030504040204" pitchFamily="34" charset="0"/>
              <a:ea typeface="Verdana" panose="020B0604030504040204" pitchFamily="34" charset="0"/>
            </a:endParaRPr>
          </a:p>
          <a:p>
            <a:pPr algn="just"/>
            <a:r>
              <a:rPr lang="es-MX" dirty="0" err="1">
                <a:latin typeface="Verdana" panose="020B0604030504040204" pitchFamily="34" charset="0"/>
                <a:ea typeface="Verdana" panose="020B0604030504040204" pitchFamily="34" charset="0"/>
              </a:rPr>
              <a:t>However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reality</a:t>
            </a:r>
            <a:r>
              <a:rPr lang="es-MX" dirty="0">
                <a:latin typeface="Verdana" panose="020B0604030504040204" pitchFamily="34" charset="0"/>
                <a:ea typeface="Verdana" panose="020B0604030504040204" pitchFamily="34" charset="0"/>
              </a:rPr>
              <a:t> in 2020 </a:t>
            </a:r>
            <a:r>
              <a:rPr lang="es-MX" dirty="0" err="1">
                <a:latin typeface="Verdana" panose="020B0604030504040204" pitchFamily="34" charset="0"/>
                <a:ea typeface="Verdana" panose="020B0604030504040204" pitchFamily="34" charset="0"/>
              </a:rPr>
              <a:t>was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different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mainly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due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global </a:t>
            </a:r>
            <a:r>
              <a:rPr lang="es-MX" dirty="0" err="1">
                <a:latin typeface="Verdana" panose="020B0604030504040204" pitchFamily="34" charset="0"/>
                <a:ea typeface="Verdana" panose="020B0604030504040204" pitchFamily="34" charset="0"/>
              </a:rPr>
              <a:t>pandemic</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unleashed</a:t>
            </a:r>
            <a:r>
              <a:rPr lang="es-MX" dirty="0">
                <a:latin typeface="Verdana" panose="020B0604030504040204" pitchFamily="34" charset="0"/>
                <a:ea typeface="Verdana" panose="020B0604030504040204" pitchFamily="34" charset="0"/>
              </a:rPr>
              <a:t> in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first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quarter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of</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that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year</a:t>
            </a:r>
            <a:r>
              <a:rPr lang="es-MX" dirty="0">
                <a:latin typeface="Verdana" panose="020B0604030504040204" pitchFamily="34" charset="0"/>
                <a:ea typeface="Verdana" panose="020B0604030504040204" pitchFamily="34" charset="0"/>
              </a:rPr>
              <a:t>.</a:t>
            </a:r>
          </a:p>
          <a:p>
            <a:pPr algn="just"/>
            <a:endParaRPr lang="es-MX" dirty="0">
              <a:latin typeface="Verdana" panose="020B0604030504040204" pitchFamily="34" charset="0"/>
              <a:ea typeface="Verdana" panose="020B0604030504040204" pitchFamily="34" charset="0"/>
            </a:endParaRPr>
          </a:p>
          <a:p>
            <a:pPr algn="just"/>
            <a:r>
              <a:rPr lang="es-MX" dirty="0" err="1">
                <a:latin typeface="Verdana" panose="020B0604030504040204" pitchFamily="34" charset="0"/>
                <a:ea typeface="Verdana" panose="020B0604030504040204" pitchFamily="34" charset="0"/>
              </a:rPr>
              <a:t>Faced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with</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such</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situation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companies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dedicated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distributing</a:t>
            </a:r>
            <a:r>
              <a:rPr lang="es-MX" dirty="0">
                <a:latin typeface="Verdana" panose="020B0604030504040204" pitchFamily="34" charset="0"/>
                <a:ea typeface="Verdana" panose="020B0604030504040204" pitchFamily="34" charset="0"/>
              </a:rPr>
              <a:t> dental </a:t>
            </a:r>
            <a:r>
              <a:rPr lang="es-MX" dirty="0" err="1">
                <a:latin typeface="Verdana" panose="020B0604030504040204" pitchFamily="34" charset="0"/>
                <a:ea typeface="Verdana" panose="020B0604030504040204" pitchFamily="34" charset="0"/>
              </a:rPr>
              <a:t>materials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such</a:t>
            </a:r>
            <a:r>
              <a:rPr lang="es-MX" dirty="0">
                <a:latin typeface="Verdana" panose="020B0604030504040204" pitchFamily="34" charset="0"/>
                <a:ea typeface="Verdana" panose="020B0604030504040204" pitchFamily="34" charset="0"/>
              </a:rPr>
              <a:t> as </a:t>
            </a:r>
            <a:r>
              <a:rPr lang="es-MX" dirty="0" err="1">
                <a:latin typeface="Verdana" panose="020B0604030504040204" pitchFamily="34" charset="0"/>
                <a:ea typeface="Verdana" panose="020B0604030504040204" pitchFamily="34" charset="0"/>
              </a:rPr>
              <a:t>consumables</a:t>
            </a:r>
            <a:r>
              <a:rPr lang="es-MX" dirty="0">
                <a:latin typeface="Verdana" panose="020B0604030504040204" pitchFamily="34" charset="0"/>
                <a:ea typeface="Verdana" panose="020B0604030504040204" pitchFamily="34" charset="0"/>
              </a:rPr>
              <a:t> in dental </a:t>
            </a:r>
            <a:r>
              <a:rPr lang="es-MX" dirty="0" err="1">
                <a:latin typeface="Verdana" panose="020B0604030504040204" pitchFamily="34" charset="0"/>
                <a:ea typeface="Verdana" panose="020B0604030504040204" pitchFamily="34" charset="0"/>
              </a:rPr>
              <a:t>clinics</a:t>
            </a:r>
            <a:r>
              <a:rPr lang="es-MX" dirty="0">
                <a:latin typeface="Verdana" panose="020B0604030504040204" pitchFamily="34" charset="0"/>
                <a:ea typeface="Verdana" panose="020B0604030504040204" pitchFamily="34" charset="0"/>
              </a:rPr>
              <a:t> and </a:t>
            </a:r>
            <a:r>
              <a:rPr lang="es-MX" dirty="0" err="1">
                <a:latin typeface="Verdana" panose="020B0604030504040204" pitchFamily="34" charset="0"/>
                <a:ea typeface="Verdana" panose="020B0604030504040204" pitchFamily="34" charset="0"/>
              </a:rPr>
              <a:t>offices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have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been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looking</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for</a:t>
            </a:r>
            <a:r>
              <a:rPr lang="es-MX" dirty="0">
                <a:latin typeface="Verdana" panose="020B0604030504040204" pitchFamily="34" charset="0"/>
                <a:ea typeface="Verdana" panose="020B0604030504040204" pitchFamily="34" charset="0"/>
              </a:rPr>
              <a:t> new </a:t>
            </a:r>
            <a:r>
              <a:rPr lang="es-MX" dirty="0" err="1">
                <a:latin typeface="Verdana" panose="020B0604030504040204" pitchFamily="34" charset="0"/>
                <a:ea typeface="Verdana" panose="020B0604030504040204" pitchFamily="34" charset="0"/>
              </a:rPr>
              <a:t>ways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optimize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their</a:t>
            </a:r>
            <a:r>
              <a:rPr lang="es-MX" dirty="0">
                <a:latin typeface="Verdana" panose="020B0604030504040204" pitchFamily="34" charset="0"/>
                <a:ea typeface="Verdana" panose="020B0604030504040204" pitchFamily="34" charset="0"/>
              </a:rPr>
              <a:t> sales </a:t>
            </a:r>
            <a:r>
              <a:rPr lang="es-MX" dirty="0" err="1">
                <a:latin typeface="Verdana" panose="020B0604030504040204" pitchFamily="34" charset="0"/>
                <a:ea typeface="Verdana" panose="020B0604030504040204" pitchFamily="34" charset="0"/>
              </a:rPr>
              <a:t>resources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For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this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reason</a:t>
            </a:r>
            <a:r>
              <a:rPr lang="es-MX" dirty="0">
                <a:latin typeface="Verdana" panose="020B0604030504040204" pitchFamily="34" charset="0"/>
                <a:ea typeface="Verdana" panose="020B0604030504040204" pitchFamily="34" charset="0"/>
              </a:rPr>
              <a:t>, a </a:t>
            </a:r>
            <a:r>
              <a:rPr lang="es-MX" dirty="0" err="1">
                <a:latin typeface="Verdana" panose="020B0604030504040204" pitchFamily="34" charset="0"/>
                <a:ea typeface="Verdana" panose="020B0604030504040204" pitchFamily="34" charset="0"/>
              </a:rPr>
              <a:t>company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with</a:t>
            </a:r>
            <a:r>
              <a:rPr lang="es-MX" dirty="0">
                <a:latin typeface="Verdana" panose="020B0604030504040204" pitchFamily="34" charset="0"/>
                <a:ea typeface="Verdana" panose="020B0604030504040204" pitchFamily="34" charset="0"/>
              </a:rPr>
              <a:t> a </a:t>
            </a:r>
            <a:r>
              <a:rPr lang="es-MX" dirty="0" err="1">
                <a:latin typeface="Verdana" panose="020B0604030504040204" pitchFamily="34" charset="0"/>
                <a:ea typeface="Verdana" panose="020B0604030504040204" pitchFamily="34" charset="0"/>
              </a:rPr>
              <a:t>national</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presence</a:t>
            </a:r>
            <a:r>
              <a:rPr lang="es-MX" dirty="0">
                <a:latin typeface="Verdana" panose="020B0604030504040204" pitchFamily="34" charset="0"/>
                <a:ea typeface="Verdana" panose="020B0604030504040204" pitchFamily="34" charset="0"/>
              </a:rPr>
              <a:t> has </a:t>
            </a:r>
            <a:r>
              <a:rPr lang="es-MX" dirty="0" err="1">
                <a:latin typeface="Verdana" panose="020B0604030504040204" pitchFamily="34" charset="0"/>
                <a:ea typeface="Verdana" panose="020B0604030504040204" pitchFamily="34" charset="0"/>
              </a:rPr>
              <a:t>asked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team</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of</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analysts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prepare a </a:t>
            </a:r>
            <a:r>
              <a:rPr lang="es-MX" dirty="0" err="1">
                <a:latin typeface="Verdana" panose="020B0604030504040204" pitchFamily="34" charset="0"/>
                <a:ea typeface="Verdana" panose="020B0604030504040204" pitchFamily="34" charset="0"/>
              </a:rPr>
              <a:t>study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that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includes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analysis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of</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its</a:t>
            </a:r>
            <a:r>
              <a:rPr lang="es-MX" dirty="0">
                <a:latin typeface="Verdana" panose="020B0604030504040204" pitchFamily="34" charset="0"/>
                <a:ea typeface="Verdana" panose="020B0604030504040204" pitchFamily="34" charset="0"/>
              </a:rPr>
              <a:t> sales </a:t>
            </a:r>
            <a:r>
              <a:rPr lang="es-MX" dirty="0" err="1">
                <a:latin typeface="Verdana" panose="020B0604030504040204" pitchFamily="34" charset="0"/>
                <a:ea typeface="Verdana" panose="020B0604030504040204" pitchFamily="34" charset="0"/>
              </a:rPr>
              <a:t>force</a:t>
            </a:r>
            <a:r>
              <a:rPr lang="es-MX" dirty="0">
                <a:latin typeface="Verdana" panose="020B0604030504040204" pitchFamily="34" charset="0"/>
                <a:ea typeface="Verdana" panose="020B0604030504040204" pitchFamily="34" charset="0"/>
              </a:rPr>
              <a:t>. </a:t>
            </a:r>
          </a:p>
          <a:p>
            <a:endParaRPr lang="es-MX" dirty="0"/>
          </a:p>
          <a:p>
            <a:endParaRPr lang="es-MX" dirty="0"/>
          </a:p>
          <a:p>
            <a:endParaRPr lang="es-MX" dirty="0"/>
          </a:p>
          <a:p>
            <a:pPr marL="0" indent="0">
              <a:buNone/>
            </a:pPr>
            <a:endParaRPr lang="es-MX" dirty="0"/>
          </a:p>
        </p:txBody>
      </p:sp>
    </p:spTree>
    <p:extLst>
      <p:ext uri="{BB962C8B-B14F-4D97-AF65-F5344CB8AC3E}">
        <p14:creationId xmlns:p14="http://schemas.microsoft.com/office/powerpoint/2010/main" val="107164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F846-4EF8-4A7F-A1E1-8B4825F9C9CA}"/>
              </a:ext>
            </a:extLst>
          </p:cNvPr>
          <p:cNvSpPr>
            <a:spLocks noGrp="1"/>
          </p:cNvSpPr>
          <p:nvPr>
            <p:ph type="title"/>
          </p:nvPr>
        </p:nvSpPr>
        <p:spPr/>
        <p:txBody>
          <a:bodyPr/>
          <a:lstStyle/>
          <a:p>
            <a:r>
              <a:rPr lang="es-MX" dirty="0" err="1"/>
              <a:t>Analysis</a:t>
            </a:r>
            <a:r>
              <a:rPr lang="es-MX" dirty="0"/>
              <a:t> </a:t>
            </a:r>
            <a:r>
              <a:rPr lang="es-MX" dirty="0" err="1"/>
              <a:t>Objective</a:t>
            </a:r>
            <a:endParaRPr lang="es-MX" dirty="0"/>
          </a:p>
        </p:txBody>
      </p:sp>
      <p:sp>
        <p:nvSpPr>
          <p:cNvPr id="3" name="Content Placeholder 2">
            <a:extLst>
              <a:ext uri="{FF2B5EF4-FFF2-40B4-BE49-F238E27FC236}">
                <a16:creationId xmlns:a16="http://schemas.microsoft.com/office/drawing/2014/main" id="{9071697D-4543-44C8-9DF8-F827CB758712}"/>
              </a:ext>
            </a:extLst>
          </p:cNvPr>
          <p:cNvSpPr>
            <a:spLocks noGrp="1"/>
          </p:cNvSpPr>
          <p:nvPr>
            <p:ph idx="1"/>
          </p:nvPr>
        </p:nvSpPr>
        <p:spPr>
          <a:xfrm>
            <a:off x="1097280" y="1797808"/>
            <a:ext cx="10058400" cy="3760891"/>
          </a:xfrm>
        </p:spPr>
        <p:txBody>
          <a:bodyPr>
            <a:normAutofit fontScale="77500" lnSpcReduction="20000"/>
          </a:bodyPr>
          <a:lstStyle/>
          <a:p>
            <a:pPr marL="0" indent="0" algn="just">
              <a:buNone/>
            </a:pPr>
            <a:endParaRPr lang="es-MX" dirty="0"/>
          </a:p>
          <a:p>
            <a:pPr algn="just"/>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company</a:t>
            </a:r>
            <a:r>
              <a:rPr lang="es-MX" sz="2300" dirty="0">
                <a:latin typeface="Verdana" panose="020B0604030504040204" pitchFamily="34" charset="0"/>
                <a:ea typeface="Verdana" panose="020B0604030504040204" pitchFamily="34" charset="0"/>
              </a:rPr>
              <a:t> has </a:t>
            </a:r>
            <a:r>
              <a:rPr lang="es-MX" sz="2300" dirty="0" err="1">
                <a:latin typeface="Verdana" panose="020B0604030504040204" pitchFamily="34" charset="0"/>
                <a:ea typeface="Verdana" panose="020B0604030504040204" pitchFamily="34" charset="0"/>
              </a:rPr>
              <a:t>made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decisions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adjust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its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organizational</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structure</a:t>
            </a:r>
            <a:r>
              <a:rPr lang="es-MX" sz="2300" dirty="0">
                <a:latin typeface="Verdana" panose="020B0604030504040204" pitchFamily="34" charset="0"/>
                <a:ea typeface="Verdana" panose="020B0604030504040204" pitchFamily="34" charset="0"/>
              </a:rPr>
              <a:t> in </a:t>
            </a:r>
            <a:r>
              <a:rPr lang="es-MX" sz="2300" dirty="0" err="1">
                <a:latin typeface="Verdana" panose="020B0604030504040204" pitchFamily="34" charset="0"/>
                <a:ea typeface="Verdana" panose="020B0604030504040204" pitchFamily="34" charset="0"/>
              </a:rPr>
              <a:t>order</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generate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savings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however</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concerned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know</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if</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decisions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made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will</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greatly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affect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its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operations</a:t>
            </a:r>
            <a:r>
              <a:rPr lang="es-MX" sz="2300" dirty="0">
                <a:latin typeface="Verdana" panose="020B0604030504040204" pitchFamily="34" charset="0"/>
                <a:ea typeface="Verdana" panose="020B0604030504040204" pitchFamily="34" charset="0"/>
              </a:rPr>
              <a:t> once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emergency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of</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pandemics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ends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for</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this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reason</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have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raised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various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questions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answered</a:t>
            </a:r>
            <a:r>
              <a:rPr lang="es-MX" sz="2300" dirty="0">
                <a:latin typeface="Verdana" panose="020B0604030504040204" pitchFamily="34" charset="0"/>
                <a:ea typeface="Verdana" panose="020B0604030504040204" pitchFamily="34" charset="0"/>
              </a:rPr>
              <a:t> and </a:t>
            </a:r>
            <a:r>
              <a:rPr lang="es-MX" sz="2300" dirty="0" err="1">
                <a:latin typeface="Verdana" panose="020B0604030504040204" pitchFamily="34" charset="0"/>
                <a:ea typeface="Verdana" panose="020B0604030504040204" pitchFamily="34" charset="0"/>
              </a:rPr>
              <a:t>which</a:t>
            </a:r>
            <a:r>
              <a:rPr lang="es-MX" sz="2300" dirty="0">
                <a:latin typeface="Verdana" panose="020B0604030504040204" pitchFamily="34" charset="0"/>
                <a:ea typeface="Verdana" panose="020B0604030504040204" pitchFamily="34" charset="0"/>
              </a:rPr>
              <a:t> are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starting</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point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of</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study</a:t>
            </a:r>
            <a:r>
              <a:rPr lang="es-MX" sz="2300" dirty="0">
                <a:latin typeface="Verdana" panose="020B0604030504040204" pitchFamily="34" charset="0"/>
                <a:ea typeface="Verdana" panose="020B0604030504040204" pitchFamily="34" charset="0"/>
              </a:rPr>
              <a:t> and </a:t>
            </a:r>
            <a:r>
              <a:rPr lang="es-MX" sz="2300" dirty="0" err="1">
                <a:latin typeface="Verdana" panose="020B0604030504040204" pitchFamily="34" charset="0"/>
                <a:ea typeface="Verdana" panose="020B0604030504040204" pitchFamily="34" charset="0"/>
              </a:rPr>
              <a:t>analysis</a:t>
            </a:r>
            <a:r>
              <a:rPr lang="es-MX" sz="2300" dirty="0">
                <a:latin typeface="Verdana" panose="020B0604030504040204" pitchFamily="34" charset="0"/>
                <a:ea typeface="Verdana" panose="020B0604030504040204" pitchFamily="34" charset="0"/>
              </a:rPr>
              <a:t>. </a:t>
            </a:r>
          </a:p>
          <a:p>
            <a:pPr algn="just">
              <a:buFont typeface="Wingdings" panose="05000000000000000000" pitchFamily="2" charset="2"/>
              <a:buChar char="§"/>
            </a:pPr>
            <a:r>
              <a:rPr lang="es-MX" sz="2300"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Where</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would</a:t>
            </a:r>
            <a:r>
              <a:rPr lang="es-MX" sz="2300" b="1" dirty="0">
                <a:latin typeface="Verdana" panose="020B0604030504040204" pitchFamily="34" charset="0"/>
                <a:ea typeface="Verdana" panose="020B0604030504040204" pitchFamily="34" charset="0"/>
              </a:rPr>
              <a:t> be </a:t>
            </a:r>
            <a:r>
              <a:rPr lang="es-MX" sz="2300" b="1" dirty="0" err="1">
                <a:latin typeface="Verdana" panose="020B0604030504040204" pitchFamily="34" charset="0"/>
                <a:ea typeface="Verdana" panose="020B0604030504040204" pitchFamily="34" charset="0"/>
              </a:rPr>
              <a:t>the</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optimal</a:t>
            </a:r>
            <a:r>
              <a:rPr lang="es-MX" sz="2300" b="1" dirty="0">
                <a:latin typeface="Verdana" panose="020B0604030504040204" pitchFamily="34" charset="0"/>
                <a:ea typeface="Verdana" panose="020B0604030504040204" pitchFamily="34" charset="0"/>
              </a:rPr>
              <a:t> place </a:t>
            </a:r>
            <a:r>
              <a:rPr lang="es-MX" sz="2300" b="1" dirty="0" err="1">
                <a:latin typeface="Verdana" panose="020B0604030504040204" pitchFamily="34" charset="0"/>
                <a:ea typeface="Verdana" panose="020B0604030504040204" pitchFamily="34" charset="0"/>
              </a:rPr>
              <a:t>to</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locate</a:t>
            </a:r>
            <a:r>
              <a:rPr lang="es-MX" sz="2300" b="1" dirty="0">
                <a:latin typeface="Verdana" panose="020B0604030504040204" pitchFamily="34" charset="0"/>
                <a:ea typeface="Verdana" panose="020B0604030504040204" pitchFamily="34" charset="0"/>
              </a:rPr>
              <a:t> sales </a:t>
            </a:r>
            <a:r>
              <a:rPr lang="es-MX" sz="2300" b="1" dirty="0" err="1">
                <a:latin typeface="Verdana" panose="020B0604030504040204" pitchFamily="34" charset="0"/>
                <a:ea typeface="Verdana" panose="020B0604030504040204" pitchFamily="34" charset="0"/>
              </a:rPr>
              <a:t>representatives</a:t>
            </a:r>
            <a:r>
              <a:rPr lang="es-MX" sz="2300" b="1" dirty="0">
                <a:latin typeface="Verdana" panose="020B0604030504040204" pitchFamily="34" charset="0"/>
                <a:ea typeface="Verdana" panose="020B0604030504040204" pitchFamily="34" charset="0"/>
              </a:rPr>
              <a:t> in </a:t>
            </a:r>
            <a:r>
              <a:rPr lang="es-MX" sz="2300" b="1" dirty="0" err="1">
                <a:latin typeface="Verdana" panose="020B0604030504040204" pitchFamily="34" charset="0"/>
                <a:ea typeface="Verdana" panose="020B0604030504040204" pitchFamily="34" charset="0"/>
              </a:rPr>
              <a:t>the</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national</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territory</a:t>
            </a:r>
            <a:r>
              <a:rPr lang="es-MX" sz="2300" b="1" dirty="0">
                <a:latin typeface="Verdana" panose="020B0604030504040204" pitchFamily="34" charset="0"/>
                <a:ea typeface="Verdana" panose="020B0604030504040204" pitchFamily="34" charset="0"/>
              </a:rPr>
              <a:t>?</a:t>
            </a:r>
          </a:p>
          <a:p>
            <a:pPr algn="just">
              <a:buFont typeface="Wingdings" panose="05000000000000000000" pitchFamily="2" charset="2"/>
              <a:buChar char="§"/>
            </a:pPr>
            <a:r>
              <a:rPr lang="es-MX" sz="2300"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Which</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opportunity</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areas</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could</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result</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from</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the</a:t>
            </a:r>
            <a:r>
              <a:rPr lang="es-MX" sz="2300" b="1" dirty="0">
                <a:latin typeface="Verdana" panose="020B0604030504040204" pitchFamily="34" charset="0"/>
                <a:ea typeface="Verdana" panose="020B0604030504040204" pitchFamily="34" charset="0"/>
              </a:rPr>
              <a:t> </a:t>
            </a:r>
            <a:r>
              <a:rPr lang="es-MX" sz="2300" b="1" dirty="0" err="1">
                <a:latin typeface="Verdana" panose="020B0604030504040204" pitchFamily="34" charset="0"/>
                <a:ea typeface="Verdana" panose="020B0604030504040204" pitchFamily="34" charset="0"/>
              </a:rPr>
              <a:t>analysis</a:t>
            </a:r>
            <a:r>
              <a:rPr lang="es-MX" sz="2300" b="1" dirty="0">
                <a:latin typeface="Verdana" panose="020B0604030504040204" pitchFamily="34" charset="0"/>
                <a:ea typeface="Verdana" panose="020B0604030504040204" pitchFamily="34" charset="0"/>
              </a:rPr>
              <a:t>?</a:t>
            </a:r>
          </a:p>
          <a:p>
            <a:pPr algn="just"/>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company</a:t>
            </a:r>
            <a:r>
              <a:rPr lang="es-MX" sz="2300" dirty="0">
                <a:latin typeface="Verdana" panose="020B0604030504040204" pitchFamily="34" charset="0"/>
                <a:ea typeface="Verdana" panose="020B0604030504040204" pitchFamily="34" charset="0"/>
              </a:rPr>
              <a:t> has </a:t>
            </a:r>
            <a:r>
              <a:rPr lang="es-MX" sz="2300" dirty="0" err="1">
                <a:latin typeface="Verdana" panose="020B0604030504040204" pitchFamily="34" charset="0"/>
                <a:ea typeface="Verdana" panose="020B0604030504040204" pitchFamily="34" charset="0"/>
              </a:rPr>
              <a:t>requested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that</a:t>
            </a:r>
            <a:r>
              <a:rPr lang="es-MX" sz="2300" dirty="0">
                <a:latin typeface="Verdana" panose="020B0604030504040204" pitchFamily="34" charset="0"/>
                <a:ea typeface="Verdana" panose="020B0604030504040204" pitchFamily="34" charset="0"/>
              </a:rPr>
              <a:t> a </a:t>
            </a:r>
            <a:r>
              <a:rPr lang="es-MX" sz="2300" dirty="0" err="1">
                <a:latin typeface="Verdana" panose="020B0604030504040204" pitchFamily="34" charset="0"/>
                <a:ea typeface="Verdana" panose="020B0604030504040204" pitchFamily="34" charset="0"/>
              </a:rPr>
              <a:t>study</a:t>
            </a:r>
            <a:r>
              <a:rPr lang="es-MX" sz="2300" dirty="0">
                <a:latin typeface="Verdana" panose="020B0604030504040204" pitchFamily="34" charset="0"/>
                <a:ea typeface="Verdana" panose="020B0604030504040204" pitchFamily="34" charset="0"/>
              </a:rPr>
              <a:t> and </a:t>
            </a:r>
            <a:r>
              <a:rPr lang="es-MX" sz="2300" dirty="0" err="1">
                <a:latin typeface="Verdana" panose="020B0604030504040204" pitchFamily="34" charset="0"/>
                <a:ea typeface="Verdana" panose="020B0604030504040204" pitchFamily="34" charset="0"/>
              </a:rPr>
              <a:t>an</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analysis</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carried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out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based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on</a:t>
            </a:r>
            <a:r>
              <a:rPr lang="es-MX" sz="2300" dirty="0">
                <a:latin typeface="Verdana" panose="020B0604030504040204" pitchFamily="34" charset="0"/>
                <a:ea typeface="Verdana" panose="020B0604030504040204" pitchFamily="34" charset="0"/>
              </a:rPr>
              <a:t> data and </a:t>
            </a:r>
            <a:r>
              <a:rPr lang="es-MX" sz="2300" dirty="0" err="1">
                <a:latin typeface="Verdana" panose="020B0604030504040204" pitchFamily="34" charset="0"/>
                <a:ea typeface="Verdana" panose="020B0604030504040204" pitchFamily="34" charset="0"/>
              </a:rPr>
              <a:t>verifiable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facts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have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requested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that</a:t>
            </a:r>
            <a:r>
              <a:rPr lang="es-MX" sz="2300" dirty="0">
                <a:latin typeface="Verdana" panose="020B0604030504040204" pitchFamily="34" charset="0"/>
                <a:ea typeface="Verdana" panose="020B0604030504040204" pitchFamily="34" charset="0"/>
              </a:rPr>
              <a:t> a </a:t>
            </a:r>
            <a:r>
              <a:rPr lang="es-MX" sz="2300" dirty="0" err="1">
                <a:latin typeface="Verdana" panose="020B0604030504040204" pitchFamily="34" charset="0"/>
                <a:ea typeface="Verdana" panose="020B0604030504040204" pitchFamily="34" charset="0"/>
              </a:rPr>
              <a:t>study</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presented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them</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with</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conclusions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explaining</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methodology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used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reach</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them</a:t>
            </a:r>
            <a:r>
              <a:rPr lang="es-MX" sz="2300" dirty="0">
                <a:latin typeface="Verdana" panose="020B0604030504040204" pitchFamily="34" charset="0"/>
                <a:ea typeface="Verdana" panose="020B0604030504040204" pitchFamily="34" charset="0"/>
              </a:rPr>
              <a:t>. </a:t>
            </a:r>
          </a:p>
          <a:p>
            <a:endParaRPr lang="es-MX" dirty="0"/>
          </a:p>
          <a:p>
            <a:endParaRPr lang="es-MX" dirty="0"/>
          </a:p>
          <a:p>
            <a:pPr marL="0" indent="0">
              <a:buNone/>
            </a:pPr>
            <a:endParaRPr lang="es-MX" dirty="0"/>
          </a:p>
          <a:p>
            <a:pPr marL="0" indent="0">
              <a:buNone/>
            </a:pPr>
            <a:endParaRPr lang="es-MX" dirty="0"/>
          </a:p>
        </p:txBody>
      </p:sp>
    </p:spTree>
    <p:extLst>
      <p:ext uri="{BB962C8B-B14F-4D97-AF65-F5344CB8AC3E}">
        <p14:creationId xmlns:p14="http://schemas.microsoft.com/office/powerpoint/2010/main" val="133221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986F-E2FA-47A1-8F4A-0EDC8DC7C48F}"/>
              </a:ext>
            </a:extLst>
          </p:cNvPr>
          <p:cNvSpPr>
            <a:spLocks noGrp="1"/>
          </p:cNvSpPr>
          <p:nvPr>
            <p:ph type="title"/>
          </p:nvPr>
        </p:nvSpPr>
        <p:spPr/>
        <p:txBody>
          <a:bodyPr/>
          <a:lstStyle/>
          <a:p>
            <a:r>
              <a:rPr lang="en-US" dirty="0"/>
              <a:t>Data Sources</a:t>
            </a:r>
            <a:endParaRPr lang="es-MX" dirty="0"/>
          </a:p>
        </p:txBody>
      </p:sp>
      <p:sp>
        <p:nvSpPr>
          <p:cNvPr id="3" name="Content Placeholder 2">
            <a:extLst>
              <a:ext uri="{FF2B5EF4-FFF2-40B4-BE49-F238E27FC236}">
                <a16:creationId xmlns:a16="http://schemas.microsoft.com/office/drawing/2014/main" id="{07809281-5280-46F0-B16E-9BC9A305E28C}"/>
              </a:ext>
            </a:extLst>
          </p:cNvPr>
          <p:cNvSpPr>
            <a:spLocks noGrp="1"/>
          </p:cNvSpPr>
          <p:nvPr>
            <p:ph idx="1"/>
          </p:nvPr>
        </p:nvSpPr>
        <p:spPr>
          <a:xfrm>
            <a:off x="1097280" y="2108201"/>
            <a:ext cx="5261575" cy="3596313"/>
          </a:xfrm>
        </p:spPr>
        <p:txBody>
          <a:bodyPr>
            <a:normAutofit/>
          </a:bodyPr>
          <a:lstStyle/>
          <a:p>
            <a:pPr algn="just"/>
            <a:r>
              <a:rPr lang="en-US" sz="1800" dirty="0">
                <a:latin typeface="Verdana" panose="020B0604030504040204" pitchFamily="34" charset="0"/>
                <a:ea typeface="Verdana" panose="020B0604030504040204" pitchFamily="34" charset="0"/>
              </a:rPr>
              <a:t>To obtain data on dental offices throughout the national territory, two data sources were explored, the Google Places site and the INEGI site.</a:t>
            </a:r>
          </a:p>
          <a:p>
            <a:pPr algn="just"/>
            <a:r>
              <a:rPr lang="en-US" sz="1800" dirty="0">
                <a:latin typeface="Verdana" panose="020B0604030504040204" pitchFamily="34" charset="0"/>
                <a:ea typeface="Verdana" panose="020B0604030504040204" pitchFamily="34" charset="0"/>
              </a:rPr>
              <a:t>After analyzing the two sources, the decision was made to continue the analysis with the INEGI data because it is more reliable, proof of this is the number of economic entities (dental offices) found with each sources and which is shown in the following graph.</a:t>
            </a:r>
            <a:endParaRPr lang="es-MX" sz="1800" dirty="0">
              <a:latin typeface="Verdana" panose="020B0604030504040204" pitchFamily="34" charset="0"/>
              <a:ea typeface="Verdana" panose="020B0604030504040204" pitchFamily="34" charset="0"/>
            </a:endParaRPr>
          </a:p>
        </p:txBody>
      </p:sp>
      <p:grpSp>
        <p:nvGrpSpPr>
          <p:cNvPr id="10" name="Group 9">
            <a:extLst>
              <a:ext uri="{FF2B5EF4-FFF2-40B4-BE49-F238E27FC236}">
                <a16:creationId xmlns:a16="http://schemas.microsoft.com/office/drawing/2014/main" id="{1A642816-F428-4952-BE59-FEDBC0D82247}"/>
              </a:ext>
            </a:extLst>
          </p:cNvPr>
          <p:cNvGrpSpPr/>
          <p:nvPr/>
        </p:nvGrpSpPr>
        <p:grpSpPr>
          <a:xfrm>
            <a:off x="6934806" y="1981790"/>
            <a:ext cx="4079512" cy="2859566"/>
            <a:chOff x="5934797" y="3124550"/>
            <a:chExt cx="3670397" cy="2503070"/>
          </a:xfrm>
        </p:grpSpPr>
        <p:pic>
          <p:nvPicPr>
            <p:cNvPr id="11" name="Picture 10">
              <a:extLst>
                <a:ext uri="{FF2B5EF4-FFF2-40B4-BE49-F238E27FC236}">
                  <a16:creationId xmlns:a16="http://schemas.microsoft.com/office/drawing/2014/main" id="{7B043060-633C-4645-AB26-64F534D9B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9" y="3393957"/>
              <a:ext cx="3431555" cy="2233663"/>
            </a:xfrm>
            <a:prstGeom prst="rect">
              <a:avLst/>
            </a:prstGeom>
          </p:spPr>
        </p:pic>
        <p:sp>
          <p:nvSpPr>
            <p:cNvPr id="12" name="TextBox 11">
              <a:extLst>
                <a:ext uri="{FF2B5EF4-FFF2-40B4-BE49-F238E27FC236}">
                  <a16:creationId xmlns:a16="http://schemas.microsoft.com/office/drawing/2014/main" id="{A1D57AB7-5C4D-4169-BC03-B758C358D510}"/>
                </a:ext>
              </a:extLst>
            </p:cNvPr>
            <p:cNvSpPr txBox="1"/>
            <p:nvPr/>
          </p:nvSpPr>
          <p:spPr>
            <a:xfrm>
              <a:off x="6222456" y="3124550"/>
              <a:ext cx="3360721" cy="269407"/>
            </a:xfrm>
            <a:prstGeom prst="rect">
              <a:avLst/>
            </a:prstGeom>
            <a:noFill/>
          </p:spPr>
          <p:txBody>
            <a:bodyPr wrap="none" rtlCol="0">
              <a:spAutoFit/>
            </a:bodyPr>
            <a:lstStyle/>
            <a:p>
              <a:r>
                <a:rPr lang="es-MX" sz="1400" dirty="0" err="1">
                  <a:latin typeface="Verdana" panose="020B0604030504040204" pitchFamily="34" charset="0"/>
                  <a:ea typeface="Verdana" panose="020B0604030504040204" pitchFamily="34" charset="0"/>
                </a:rPr>
                <a:t>Number</a:t>
              </a:r>
              <a:r>
                <a:rPr lang="es-MX" sz="1400" dirty="0">
                  <a:latin typeface="Verdana" panose="020B0604030504040204" pitchFamily="34" charset="0"/>
                  <a:ea typeface="Verdana" panose="020B0604030504040204" pitchFamily="34" charset="0"/>
                </a:rPr>
                <a:t> </a:t>
              </a:r>
              <a:r>
                <a:rPr lang="es-MX" sz="1400" dirty="0" err="1">
                  <a:latin typeface="Verdana" panose="020B0604030504040204" pitchFamily="34" charset="0"/>
                  <a:ea typeface="Verdana" panose="020B0604030504040204" pitchFamily="34" charset="0"/>
                </a:rPr>
                <a:t>of</a:t>
              </a:r>
              <a:r>
                <a:rPr lang="es-MX" sz="1400" dirty="0">
                  <a:latin typeface="Verdana" panose="020B0604030504040204" pitchFamily="34" charset="0"/>
                  <a:ea typeface="Verdana" panose="020B0604030504040204" pitchFamily="34" charset="0"/>
                </a:rPr>
                <a:t> dental </a:t>
              </a:r>
              <a:r>
                <a:rPr lang="es-MX" sz="1400" dirty="0" err="1">
                  <a:latin typeface="Verdana" panose="020B0604030504040204" pitchFamily="34" charset="0"/>
                  <a:ea typeface="Verdana" panose="020B0604030504040204" pitchFamily="34" charset="0"/>
                </a:rPr>
                <a:t>offices</a:t>
              </a:r>
              <a:r>
                <a:rPr lang="es-MX" sz="1400" dirty="0">
                  <a:latin typeface="Verdana" panose="020B0604030504040204" pitchFamily="34" charset="0"/>
                  <a:ea typeface="Verdana" panose="020B0604030504040204" pitchFamily="34" charset="0"/>
                </a:rPr>
                <a:t> in Guanajuato</a:t>
              </a:r>
            </a:p>
          </p:txBody>
        </p:sp>
        <p:sp>
          <p:nvSpPr>
            <p:cNvPr id="13" name="TextBox 12">
              <a:extLst>
                <a:ext uri="{FF2B5EF4-FFF2-40B4-BE49-F238E27FC236}">
                  <a16:creationId xmlns:a16="http://schemas.microsoft.com/office/drawing/2014/main" id="{58369E59-7DE2-41BB-ACF4-515E67C244A8}"/>
                </a:ext>
              </a:extLst>
            </p:cNvPr>
            <p:cNvSpPr txBox="1"/>
            <p:nvPr/>
          </p:nvSpPr>
          <p:spPr>
            <a:xfrm rot="16200000">
              <a:off x="5677421" y="4360752"/>
              <a:ext cx="791664" cy="276911"/>
            </a:xfrm>
            <a:prstGeom prst="rect">
              <a:avLst/>
            </a:prstGeom>
            <a:noFill/>
          </p:spPr>
          <p:txBody>
            <a:bodyPr wrap="none" rtlCol="0">
              <a:spAutoFit/>
            </a:bodyPr>
            <a:lstStyle/>
            <a:p>
              <a:r>
                <a:rPr lang="en-US" sz="1400" dirty="0">
                  <a:latin typeface="Verdana" panose="020B0604030504040204" pitchFamily="34" charset="0"/>
                  <a:ea typeface="Verdana" panose="020B0604030504040204" pitchFamily="34" charset="0"/>
                </a:rPr>
                <a:t>Number</a:t>
              </a:r>
              <a:endParaRPr lang="es-MX" sz="1400" dirty="0">
                <a:latin typeface="Verdana" panose="020B0604030504040204" pitchFamily="34" charset="0"/>
                <a:ea typeface="Verdana" panose="020B0604030504040204" pitchFamily="34" charset="0"/>
              </a:endParaRPr>
            </a:p>
          </p:txBody>
        </p:sp>
      </p:grpSp>
      <p:sp>
        <p:nvSpPr>
          <p:cNvPr id="14" name="TextBox 13">
            <a:extLst>
              <a:ext uri="{FF2B5EF4-FFF2-40B4-BE49-F238E27FC236}">
                <a16:creationId xmlns:a16="http://schemas.microsoft.com/office/drawing/2014/main" id="{8B17F858-CA22-47BC-8479-2918BC10F34E}"/>
              </a:ext>
            </a:extLst>
          </p:cNvPr>
          <p:cNvSpPr txBox="1"/>
          <p:nvPr/>
        </p:nvSpPr>
        <p:spPr>
          <a:xfrm>
            <a:off x="7088695" y="4941116"/>
            <a:ext cx="4066985" cy="1200329"/>
          </a:xfrm>
          <a:prstGeom prst="rect">
            <a:avLst/>
          </a:prstGeom>
          <a:noFill/>
        </p:spPr>
        <p:txBody>
          <a:bodyPr wrap="square" rtlCol="0">
            <a:spAutoFit/>
          </a:bodyPr>
          <a:lstStyle/>
          <a:p>
            <a:pPr algn="just"/>
            <a:r>
              <a:rPr lang="en-US" dirty="0">
                <a:solidFill>
                  <a:schemeClr val="tx1">
                    <a:lumMod val="75000"/>
                    <a:lumOff val="25000"/>
                  </a:schemeClr>
                </a:solidFill>
                <a:latin typeface="Verdana" panose="020B0604030504040204" pitchFamily="34" charset="0"/>
                <a:ea typeface="Verdana" panose="020B0604030504040204" pitchFamily="34" charset="0"/>
              </a:rPr>
              <a:t>INEGI data was also considered for other indicators such as socioeconomic level and population.</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80709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AF4F-CF9D-4BAB-9BAA-0B49F0D610C0}"/>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E811AD36-0EBF-4C90-985F-83B635A0479A}"/>
              </a:ext>
            </a:extLst>
          </p:cNvPr>
          <p:cNvSpPr>
            <a:spLocks noGrp="1"/>
          </p:cNvSpPr>
          <p:nvPr>
            <p:ph idx="1"/>
          </p:nvPr>
        </p:nvSpPr>
        <p:spPr>
          <a:xfrm>
            <a:off x="996612" y="1954639"/>
            <a:ext cx="5890749" cy="3716319"/>
          </a:xfrm>
        </p:spPr>
        <p:txBody>
          <a:bodyPr>
            <a:noAutofit/>
          </a:bodyPr>
          <a:lstStyle/>
          <a:p>
            <a:pPr algn="just"/>
            <a:r>
              <a:rPr lang="en-US" sz="1400" dirty="0">
                <a:latin typeface="Verdana" panose="020B0604030504040204" pitchFamily="34" charset="0"/>
                <a:ea typeface="Verdana" panose="020B0604030504040204" pitchFamily="34" charset="0"/>
              </a:rPr>
              <a:t>To process the data, a series of codes were developed to: obtain the data directly from its sources, review the quality of the data,   clean it, process it and generate graphics that help us reach and support the conclusions that were generated.</a:t>
            </a:r>
          </a:p>
          <a:p>
            <a:pPr algn="just"/>
            <a:r>
              <a:rPr lang="en-US" sz="1400" dirty="0">
                <a:latin typeface="Verdana" panose="020B0604030504040204" pitchFamily="34" charset="0"/>
                <a:ea typeface="Verdana" panose="020B0604030504040204" pitchFamily="34" charset="0"/>
              </a:rPr>
              <a:t>Were used among others:</a:t>
            </a:r>
          </a:p>
          <a:p>
            <a:pPr algn="just">
              <a:buFont typeface="Wingdings" panose="05000000000000000000" pitchFamily="2" charset="2"/>
              <a:buChar char="§"/>
            </a:pPr>
            <a:r>
              <a:rPr lang="en-US" sz="1400" dirty="0">
                <a:latin typeface="Verdana" panose="020B0604030504040204" pitchFamily="34" charset="0"/>
                <a:ea typeface="Verdana" panose="020B0604030504040204" pitchFamily="34" charset="0"/>
              </a:rPr>
              <a:t> Google API’s</a:t>
            </a:r>
          </a:p>
          <a:p>
            <a:pPr algn="just">
              <a:buFont typeface="Wingdings" panose="05000000000000000000" pitchFamily="2" charset="2"/>
              <a:buChar char="§"/>
            </a:pPr>
            <a:r>
              <a:rPr lang="en-US" sz="1400" dirty="0">
                <a:latin typeface="Verdana" panose="020B0604030504040204" pitchFamily="34" charset="0"/>
                <a:ea typeface="Verdana" panose="020B0604030504040204" pitchFamily="34" charset="0"/>
              </a:rPr>
              <a:t> Google Maps</a:t>
            </a:r>
          </a:p>
          <a:p>
            <a:pPr algn="just">
              <a:buFont typeface="Wingdings" panose="05000000000000000000" pitchFamily="2" charset="2"/>
              <a:buChar char="§"/>
            </a:pPr>
            <a:r>
              <a:rPr lang="en-US" sz="1400" dirty="0">
                <a:latin typeface="Verdana" panose="020B0604030504040204" pitchFamily="34" charset="0"/>
                <a:ea typeface="Verdana" panose="020B0604030504040204" pitchFamily="34" charset="0"/>
              </a:rPr>
              <a:t> </a:t>
            </a:r>
            <a:r>
              <a:rPr lang="en-US" sz="1400" dirty="0" err="1">
                <a:latin typeface="Verdana" panose="020B0604030504040204" pitchFamily="34" charset="0"/>
                <a:ea typeface="Verdana" panose="020B0604030504040204" pitchFamily="34" charset="0"/>
              </a:rPr>
              <a:t>Jupyter</a:t>
            </a:r>
            <a:r>
              <a:rPr lang="en-US" sz="1400" dirty="0">
                <a:latin typeface="Verdana" panose="020B0604030504040204" pitchFamily="34" charset="0"/>
                <a:ea typeface="Verdana" panose="020B0604030504040204" pitchFamily="34" charset="0"/>
              </a:rPr>
              <a:t> Notebook</a:t>
            </a:r>
          </a:p>
          <a:p>
            <a:pPr algn="just">
              <a:buFont typeface="Wingdings" panose="05000000000000000000" pitchFamily="2" charset="2"/>
              <a:buChar char="§"/>
            </a:pPr>
            <a:r>
              <a:rPr lang="en-US" sz="1400" dirty="0">
                <a:latin typeface="Verdana" panose="020B0604030504040204" pitchFamily="34" charset="0"/>
                <a:ea typeface="Verdana" panose="020B0604030504040204" pitchFamily="34" charset="0"/>
              </a:rPr>
              <a:t> Microsoft Excel</a:t>
            </a:r>
          </a:p>
          <a:p>
            <a:pPr algn="just">
              <a:buFont typeface="Wingdings" panose="05000000000000000000" pitchFamily="2" charset="2"/>
              <a:buChar char="§"/>
            </a:pPr>
            <a:r>
              <a:rPr lang="en-US" sz="1400" dirty="0">
                <a:latin typeface="Verdana" panose="020B0604030504040204" pitchFamily="34" charset="0"/>
                <a:ea typeface="Verdana" panose="020B0604030504040204" pitchFamily="34" charset="0"/>
              </a:rPr>
              <a:t> Git Hub</a:t>
            </a:r>
          </a:p>
          <a:p>
            <a:pPr algn="just">
              <a:buFont typeface="Wingdings" panose="05000000000000000000" pitchFamily="2" charset="2"/>
              <a:buChar char="§"/>
            </a:pPr>
            <a:r>
              <a:rPr lang="en-US" sz="1400" dirty="0">
                <a:latin typeface="Verdana" panose="020B0604030504040204" pitchFamily="34" charset="0"/>
                <a:ea typeface="Verdana" panose="020B0604030504040204" pitchFamily="34" charset="0"/>
              </a:rPr>
              <a:t> Python Pandas</a:t>
            </a:r>
          </a:p>
        </p:txBody>
      </p:sp>
      <p:pic>
        <p:nvPicPr>
          <p:cNvPr id="6" name="Picture 5">
            <a:extLst>
              <a:ext uri="{FF2B5EF4-FFF2-40B4-BE49-F238E27FC236}">
                <a16:creationId xmlns:a16="http://schemas.microsoft.com/office/drawing/2014/main" id="{515FA8FC-3ACA-444A-94B6-351B8BD83A33}"/>
              </a:ext>
            </a:extLst>
          </p:cNvPr>
          <p:cNvPicPr>
            <a:picLocks noChangeAspect="1"/>
          </p:cNvPicPr>
          <p:nvPr/>
        </p:nvPicPr>
        <p:blipFill>
          <a:blip r:embed="rId2"/>
          <a:stretch>
            <a:fillRect/>
          </a:stretch>
        </p:blipFill>
        <p:spPr>
          <a:xfrm>
            <a:off x="7122255" y="1954637"/>
            <a:ext cx="4146958" cy="3858933"/>
          </a:xfrm>
          <a:prstGeom prst="rect">
            <a:avLst/>
          </a:prstGeom>
        </p:spPr>
      </p:pic>
    </p:spTree>
    <p:extLst>
      <p:ext uri="{BB962C8B-B14F-4D97-AF65-F5344CB8AC3E}">
        <p14:creationId xmlns:p14="http://schemas.microsoft.com/office/powerpoint/2010/main" val="18488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D1A75BF6-F774-4DEF-8FDD-6E17A06BA0D1}"/>
              </a:ext>
            </a:extLst>
          </p:cNvPr>
          <p:cNvSpPr>
            <a:spLocks noGrp="1"/>
          </p:cNvSpPr>
          <p:nvPr>
            <p:ph idx="1"/>
          </p:nvPr>
        </p:nvSpPr>
        <p:spPr/>
        <p:txBody>
          <a:bodyPr>
            <a:normAutofit/>
          </a:bodyPr>
          <a:lstStyle/>
          <a:p>
            <a:r>
              <a:rPr lang="en-US" sz="1800" dirty="0">
                <a:latin typeface="Verdana" panose="020B0604030504040204" pitchFamily="34" charset="0"/>
                <a:ea typeface="Verdana" panose="020B0604030504040204" pitchFamily="34" charset="0"/>
              </a:rPr>
              <a:t>Pre Clean Data Frame</a:t>
            </a:r>
            <a:endParaRPr lang="es-MX" sz="18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22044E67-6531-403E-83C6-265A0ABCD572}"/>
              </a:ext>
            </a:extLst>
          </p:cNvPr>
          <p:cNvPicPr>
            <a:picLocks noChangeAspect="1"/>
          </p:cNvPicPr>
          <p:nvPr/>
        </p:nvPicPr>
        <p:blipFill>
          <a:blip r:embed="rId2"/>
          <a:stretch>
            <a:fillRect/>
          </a:stretch>
        </p:blipFill>
        <p:spPr>
          <a:xfrm>
            <a:off x="1097280" y="2492594"/>
            <a:ext cx="8180944" cy="3376498"/>
          </a:xfrm>
          <a:prstGeom prst="rect">
            <a:avLst/>
          </a:prstGeom>
        </p:spPr>
      </p:pic>
    </p:spTree>
    <p:extLst>
      <p:ext uri="{BB962C8B-B14F-4D97-AF65-F5344CB8AC3E}">
        <p14:creationId xmlns:p14="http://schemas.microsoft.com/office/powerpoint/2010/main" val="227200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D1A75BF6-F774-4DEF-8FDD-6E17A06BA0D1}"/>
              </a:ext>
            </a:extLst>
          </p:cNvPr>
          <p:cNvSpPr>
            <a:spLocks noGrp="1"/>
          </p:cNvSpPr>
          <p:nvPr>
            <p:ph idx="1"/>
          </p:nvPr>
        </p:nvSpPr>
        <p:spPr/>
        <p:txBody>
          <a:bodyPr>
            <a:normAutofit/>
          </a:bodyPr>
          <a:lstStyle/>
          <a:p>
            <a:r>
              <a:rPr lang="en-US" sz="1800" dirty="0">
                <a:latin typeface="Verdana" panose="020B0604030504040204" pitchFamily="34" charset="0"/>
                <a:ea typeface="Verdana" panose="020B0604030504040204" pitchFamily="34" charset="0"/>
              </a:rPr>
              <a:t>Clean Data Frame</a:t>
            </a:r>
            <a:endParaRPr lang="es-MX" sz="18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2A53B3FA-1B48-4F36-A59D-E6AAE4574C41}"/>
              </a:ext>
            </a:extLst>
          </p:cNvPr>
          <p:cNvPicPr>
            <a:picLocks noChangeAspect="1"/>
          </p:cNvPicPr>
          <p:nvPr/>
        </p:nvPicPr>
        <p:blipFill>
          <a:blip r:embed="rId2"/>
          <a:stretch>
            <a:fillRect/>
          </a:stretch>
        </p:blipFill>
        <p:spPr>
          <a:xfrm>
            <a:off x="1097280" y="2480132"/>
            <a:ext cx="6992686" cy="3106935"/>
          </a:xfrm>
          <a:prstGeom prst="rect">
            <a:avLst/>
          </a:prstGeom>
        </p:spPr>
      </p:pic>
      <p:pic>
        <p:nvPicPr>
          <p:cNvPr id="6" name="Picture 5">
            <a:extLst>
              <a:ext uri="{FF2B5EF4-FFF2-40B4-BE49-F238E27FC236}">
                <a16:creationId xmlns:a16="http://schemas.microsoft.com/office/drawing/2014/main" id="{22592148-DDE5-4BA1-AF4C-0B00D2AD852B}"/>
              </a:ext>
            </a:extLst>
          </p:cNvPr>
          <p:cNvPicPr>
            <a:picLocks noChangeAspect="1"/>
          </p:cNvPicPr>
          <p:nvPr/>
        </p:nvPicPr>
        <p:blipFill>
          <a:blip r:embed="rId3"/>
          <a:stretch>
            <a:fillRect/>
          </a:stretch>
        </p:blipFill>
        <p:spPr>
          <a:xfrm>
            <a:off x="8089966" y="1989759"/>
            <a:ext cx="3193057" cy="4031329"/>
          </a:xfrm>
          <a:prstGeom prst="rect">
            <a:avLst/>
          </a:prstGeom>
        </p:spPr>
      </p:pic>
    </p:spTree>
    <p:extLst>
      <p:ext uri="{BB962C8B-B14F-4D97-AF65-F5344CB8AC3E}">
        <p14:creationId xmlns:p14="http://schemas.microsoft.com/office/powerpoint/2010/main" val="289396021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362</TotalTime>
  <Words>785</Words>
  <Application>Microsoft Office PowerPoint</Application>
  <PresentationFormat>Widescreen</PresentationFormat>
  <Paragraphs>90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Bookman Old Style</vt:lpstr>
      <vt:lpstr>Calibri</vt:lpstr>
      <vt:lpstr>Franklin Gothic Book</vt:lpstr>
      <vt:lpstr>Verdana</vt:lpstr>
      <vt:lpstr>Wingdings</vt:lpstr>
      <vt:lpstr>1_RetrospectVTI</vt:lpstr>
      <vt:lpstr> “Location analysis of sales agents in national territory”</vt:lpstr>
      <vt:lpstr>Team 5</vt:lpstr>
      <vt:lpstr>Agenda</vt:lpstr>
      <vt:lpstr>Background</vt:lpstr>
      <vt:lpstr>Analysis Objective</vt:lpstr>
      <vt:lpstr>Data Sources</vt:lpstr>
      <vt:lpstr>Processing</vt:lpstr>
      <vt:lpstr>Processing</vt:lpstr>
      <vt:lpstr>Processing</vt:lpstr>
      <vt:lpstr>Processing</vt:lpstr>
      <vt:lpstr>Analysis</vt:lpstr>
      <vt:lpstr>Analysis</vt:lpstr>
      <vt:lpstr>Analysis</vt:lpstr>
      <vt:lpstr> Analysis</vt:lpstr>
      <vt:lpstr>Analysis</vt:lpstr>
      <vt:lpstr>Analysis</vt:lpstr>
      <vt:lpstr>Conclusions</vt:lpstr>
      <vt:lpstr>Learned Lessons</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Analysis of sales”</dc:title>
  <dc:creator>Eduardo Chacon Almada</dc:creator>
  <cp:lastModifiedBy>Eduardo Chacon Almada</cp:lastModifiedBy>
  <cp:revision>32</cp:revision>
  <dcterms:created xsi:type="dcterms:W3CDTF">2021-02-17T16:36:39Z</dcterms:created>
  <dcterms:modified xsi:type="dcterms:W3CDTF">2021-02-18T03:17:30Z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